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5E5E5E"/>
        </a:fontRef>
        <a:srgbClr val="5E5E5E"/>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1"/>
          </a:solidFill>
        </a:fill>
      </a:tcStyle>
    </a:firstCol>
    <a:la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381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1"/>
          </a:solidFill>
        </a:fill>
      </a:tcStyle>
    </a:lastRow>
    <a:fir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381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1"/>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3"/>
          </a:solidFill>
        </a:fill>
      </a:tcStyle>
    </a:firstCol>
    <a:la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381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3"/>
          </a:solidFill>
        </a:fill>
      </a:tcStyle>
    </a:lastRow>
    <a:fir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381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3"/>
          </a:solidFill>
        </a:fill>
      </a:tcStyle>
    </a:firstRow>
  </a:tblStyle>
  <a:tblStyle styleId="{CF821DB8-F4EB-4A41-A1BA-3FCAFE7338EE}" styleName="">
    <a:tblBg/>
    <a:wholeTbl>
      <a:tcTxStyle b="off" i="off">
        <a:fontRef idx="major">
          <a:srgbClr val="5E5E5E"/>
        </a:fontRef>
        <a:srgbClr val="5E5E5E"/>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6"/>
          </a:solidFill>
        </a:fill>
      </a:tcStyle>
    </a:firstCol>
    <a:la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381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6"/>
          </a:solidFill>
        </a:fill>
      </a:tcStyle>
    </a:lastRow>
    <a:fir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381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chemeClr val="accent6"/>
          </a:solidFill>
        </a:fill>
      </a:tcStyle>
    </a:firstRow>
  </a:tblStyle>
  <a:tblStyle styleId="{33BA23B1-9221-436E-865A-0063620EA4FD}"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003462"/>
          </a:solidFill>
        </a:fill>
      </a:tcStyle>
    </a:band2H>
    <a:firstCol>
      <a:tcTxStyle b="on" i="off">
        <a:fontRef idx="major">
          <a:srgbClr val="003462"/>
        </a:fontRef>
        <a:srgbClr val="00346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003462"/>
          </a:solidFill>
        </a:fill>
      </a:tcStyle>
    </a:lastRow>
    <a:firstRow>
      <a:tcTxStyle b="on" i="off">
        <a:fontRef idx="major">
          <a:srgbClr val="003462"/>
        </a:fontRef>
        <a:srgbClr val="003462"/>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5E5E5E"/>
          </a:solidFill>
        </a:fill>
      </a:tcStyle>
    </a:firstCol>
    <a:la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38100" cap="flat">
              <a:solidFill>
                <a:srgbClr val="003462"/>
              </a:solidFill>
              <a:prstDash val="solid"/>
              <a:round/>
            </a:ln>
          </a:top>
          <a:bottom>
            <a:ln w="127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5E5E5E"/>
          </a:solidFill>
        </a:fill>
      </a:tcStyle>
    </a:lastRow>
    <a:firstRow>
      <a:tcTxStyle b="on" i="off">
        <a:fontRef idx="major">
          <a:srgbClr val="003462"/>
        </a:fontRef>
        <a:srgbClr val="003462"/>
      </a:tcTxStyle>
      <a:tcStyle>
        <a:tcBdr>
          <a:left>
            <a:ln w="12700" cap="flat">
              <a:solidFill>
                <a:srgbClr val="003462"/>
              </a:solidFill>
              <a:prstDash val="solid"/>
              <a:round/>
            </a:ln>
          </a:left>
          <a:right>
            <a:ln w="12700" cap="flat">
              <a:solidFill>
                <a:srgbClr val="003462"/>
              </a:solidFill>
              <a:prstDash val="solid"/>
              <a:round/>
            </a:ln>
          </a:right>
          <a:top>
            <a:ln w="12700" cap="flat">
              <a:solidFill>
                <a:srgbClr val="003462"/>
              </a:solidFill>
              <a:prstDash val="solid"/>
              <a:round/>
            </a:ln>
          </a:top>
          <a:bottom>
            <a:ln w="38100" cap="flat">
              <a:solidFill>
                <a:srgbClr val="003462"/>
              </a:solidFill>
              <a:prstDash val="solid"/>
              <a:round/>
            </a:ln>
          </a:bottom>
          <a:insideH>
            <a:ln w="12700" cap="flat">
              <a:solidFill>
                <a:srgbClr val="003462"/>
              </a:solidFill>
              <a:prstDash val="solid"/>
              <a:round/>
            </a:ln>
          </a:insideH>
          <a:insideV>
            <a:ln w="12700" cap="flat">
              <a:solidFill>
                <a:srgbClr val="003462"/>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8" name="Shape 188"/>
          <p:cNvSpPr/>
          <p:nvPr>
            <p:ph type="sldImg"/>
          </p:nvPr>
        </p:nvSpPr>
        <p:spPr>
          <a:xfrm>
            <a:off x="1143000" y="685800"/>
            <a:ext cx="4572000" cy="3429000"/>
          </a:xfrm>
          <a:prstGeom prst="rect">
            <a:avLst/>
          </a:prstGeom>
        </p:spPr>
        <p:txBody>
          <a:bodyPr/>
          <a:lstStyle/>
          <a:p>
            <a:pPr/>
          </a:p>
        </p:txBody>
      </p:sp>
      <p:sp>
        <p:nvSpPr>
          <p:cNvPr id="189" name="Shape 18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471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solidFill>
                  <a:srgbClr val="FFFFFF"/>
                </a:solidFill>
              </a:defRPr>
            </a:lvl1pPr>
            <a:lvl2pPr marL="1066800" indent="-457200" defTabSz="825500">
              <a:lnSpc>
                <a:spcPct val="100000"/>
              </a:lnSpc>
              <a:spcBef>
                <a:spcPts val="0"/>
              </a:spcBef>
              <a:defRPr b="1" sz="3600">
                <a:solidFill>
                  <a:srgbClr val="FFFFFF"/>
                </a:solidFill>
              </a:defRPr>
            </a:lvl2pPr>
            <a:lvl3pPr marL="1676400" indent="-457200" defTabSz="825500">
              <a:lnSpc>
                <a:spcPct val="100000"/>
              </a:lnSpc>
              <a:spcBef>
                <a:spcPts val="0"/>
              </a:spcBef>
              <a:defRPr b="1" sz="3600">
                <a:solidFill>
                  <a:srgbClr val="FFFFFF"/>
                </a:solidFill>
              </a:defRPr>
            </a:lvl3pPr>
            <a:lvl4pPr marL="2286000" indent="-457200" defTabSz="825500">
              <a:lnSpc>
                <a:spcPct val="100000"/>
              </a:lnSpc>
              <a:spcBef>
                <a:spcPts val="0"/>
              </a:spcBef>
              <a:defRPr b="1" sz="3600">
                <a:solidFill>
                  <a:srgbClr val="FFFFFF"/>
                </a:solidFill>
              </a:defRPr>
            </a:lvl4pPr>
            <a:lvl5pPr marL="2895600" indent="-457200" defTabSz="825500">
              <a:lnSpc>
                <a:spcPct val="100000"/>
              </a:lnSpc>
              <a:spcBef>
                <a:spcPts val="0"/>
              </a:spcBef>
              <a:defRPr b="1" sz="3600">
                <a:solidFill>
                  <a:srgbClr val="FFFFFF"/>
                </a:solidFill>
              </a:defRPr>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21" hasCustomPrompt="1"/>
          </p:nvPr>
        </p:nvSpPr>
        <p:spPr>
          <a:xfrm>
            <a:off x="1201342" y="7210490"/>
            <a:ext cx="21971002" cy="1905002"/>
          </a:xfrm>
          <a:prstGeom prst="rect">
            <a:avLst/>
          </a:prstGeom>
        </p:spPr>
        <p:txBody>
          <a:bodyPr numCol="1" spcCol="38100"/>
          <a:lstStyle>
            <a:lvl1pPr marL="0" indent="0" defTabSz="825500">
              <a:lnSpc>
                <a:spcPct val="100000"/>
              </a:lnSpc>
              <a:spcBef>
                <a:spcPts val="0"/>
              </a:spcBef>
              <a:buSzTx/>
              <a:buNone/>
              <a:defRPr b="1" sz="5500">
                <a:solidFill>
                  <a:schemeClr val="accent1"/>
                </a:solidFill>
              </a:defRPr>
            </a:lvl1pPr>
          </a:lstStyle>
          <a:p>
            <a:pPr/>
            <a:r>
              <a:t>Presentation Subtitle</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solidFill>
                  <a:srgbClr val="004D80"/>
                </a:solidFill>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solidFill>
                  <a:srgbClr val="004D80"/>
                </a:solidFill>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solidFill>
                  <a:srgbClr val="004D80"/>
                </a:solidFill>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solidFill>
                  <a:srgbClr val="004D80"/>
                </a:solidFill>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solidFill>
                  <a:srgbClr val="004D80"/>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solidFill>
                  <a:srgbClr val="004D80"/>
                </a:solidFill>
              </a:defRPr>
            </a:lvl1pPr>
            <a:lvl2pPr marL="0" indent="0" algn="ctr">
              <a:lnSpc>
                <a:spcPct val="80000"/>
              </a:lnSpc>
              <a:spcBef>
                <a:spcPts val="0"/>
              </a:spcBef>
              <a:buSzTx/>
              <a:buNone/>
              <a:defRPr b="1" spc="-250" sz="25000">
                <a:solidFill>
                  <a:srgbClr val="004D80"/>
                </a:solidFill>
              </a:defRPr>
            </a:lvl2pPr>
            <a:lvl3pPr marL="0" indent="0" algn="ctr">
              <a:lnSpc>
                <a:spcPct val="80000"/>
              </a:lnSpc>
              <a:spcBef>
                <a:spcPts val="0"/>
              </a:spcBef>
              <a:buSzTx/>
              <a:buNone/>
              <a:defRPr b="1" spc="-250" sz="25000">
                <a:solidFill>
                  <a:srgbClr val="004D80"/>
                </a:solidFill>
              </a:defRPr>
            </a:lvl3pPr>
            <a:lvl4pPr marL="0" indent="0" algn="ctr">
              <a:lnSpc>
                <a:spcPct val="80000"/>
              </a:lnSpc>
              <a:spcBef>
                <a:spcPts val="0"/>
              </a:spcBef>
              <a:buSzTx/>
              <a:buNone/>
              <a:defRPr b="1" spc="-250" sz="25000">
                <a:solidFill>
                  <a:srgbClr val="004D80"/>
                </a:solidFill>
              </a:defRPr>
            </a:lvl4pPr>
            <a:lvl5pPr marL="0" indent="0" algn="ctr">
              <a:lnSpc>
                <a:spcPct val="80000"/>
              </a:lnSpc>
              <a:spcBef>
                <a:spcPts val="0"/>
              </a:spcBef>
              <a:buSzTx/>
              <a:buNone/>
              <a:defRPr b="1" spc="-250" sz="25000">
                <a:solidFill>
                  <a:srgbClr val="004D80"/>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2480824" y="10675453"/>
            <a:ext cx="201492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16" name="Body Level One…"/>
          <p:cNvSpPr txBox="1"/>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pc="-200" sz="8500">
                <a:solidFill>
                  <a:srgbClr val="004D80"/>
                </a:solidFill>
                <a:latin typeface="Helvetica Neue Medium"/>
                <a:ea typeface="Helvetica Neue Medium"/>
                <a:cs typeface="Helvetica Neue Medium"/>
                <a:sym typeface="Helvetica Neue Medium"/>
              </a:defRPr>
            </a:lvl1pPr>
          </a:lstStyle>
          <a:p>
            <a:pPr/>
            <a:r>
              <a:t>“Notable Quote”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Hot-air balloons viewed from below against a blue sky"/>
          <p:cNvSpPr/>
          <p:nvPr>
            <p:ph type="pic" sz="quarter" idx="21"/>
          </p:nvPr>
        </p:nvSpPr>
        <p:spPr>
          <a:xfrm>
            <a:off x="15436504" y="1270000"/>
            <a:ext cx="8167168" cy="5422900"/>
          </a:xfrm>
          <a:prstGeom prst="rect">
            <a:avLst/>
          </a:prstGeom>
        </p:spPr>
        <p:txBody>
          <a:bodyPr lIns="91439" tIns="45719" rIns="91439" bIns="45719" numCol="1" spcCol="38100">
            <a:noAutofit/>
          </a:bodyPr>
          <a:lstStyle/>
          <a:p>
            <a:pPr/>
          </a:p>
        </p:txBody>
      </p:sp>
      <p:sp>
        <p:nvSpPr>
          <p:cNvPr id="125" name="Close-up of the top of a hot-air balloon viewed from above"/>
          <p:cNvSpPr/>
          <p:nvPr>
            <p:ph type="pic" sz="quarter" idx="22"/>
          </p:nvPr>
        </p:nvSpPr>
        <p:spPr>
          <a:xfrm>
            <a:off x="15461772" y="7085972"/>
            <a:ext cx="8148415" cy="5432277"/>
          </a:xfrm>
          <a:prstGeom prst="rect">
            <a:avLst/>
          </a:prstGeom>
        </p:spPr>
        <p:txBody>
          <a:bodyPr lIns="91439" tIns="45719" rIns="91439" bIns="45719" numCol="1" spcCol="38100">
            <a:noAutofit/>
          </a:bodyPr>
          <a:lstStyle/>
          <a:p>
            <a:pPr/>
          </a:p>
        </p:txBody>
      </p:sp>
      <p:sp>
        <p:nvSpPr>
          <p:cNvPr id="126" name="Hot-air balloons viewed from below against a blue sky"/>
          <p:cNvSpPr/>
          <p:nvPr>
            <p:ph type="pic" idx="23"/>
          </p:nvPr>
        </p:nvSpPr>
        <p:spPr>
          <a:xfrm>
            <a:off x="-124636" y="1270000"/>
            <a:ext cx="16859220" cy="11239480"/>
          </a:xfrm>
          <a:prstGeom prst="rect">
            <a:avLst/>
          </a:prstGeom>
        </p:spPr>
        <p:txBody>
          <a:bodyPr lIns="91439" tIns="45719" rIns="91439" bIns="45719" numCol="1" spcCol="38100">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Hot-air balloons viewed from below against a blue sky"/>
          <p:cNvSpPr/>
          <p:nvPr>
            <p:ph type="pic" idx="21"/>
          </p:nvPr>
        </p:nvSpPr>
        <p:spPr>
          <a:xfrm>
            <a:off x="0" y="-1270000"/>
            <a:ext cx="24384000" cy="16256000"/>
          </a:xfrm>
          <a:prstGeom prst="rect">
            <a:avLst/>
          </a:prstGeom>
        </p:spPr>
        <p:txBody>
          <a:bodyPr lIns="91439" tIns="45719" rIns="91439" bIns="45719" numCol="1" spcCol="38100">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solidFill>
          <a:srgbClr val="027001"/>
        </a:solidFill>
      </p:bgPr>
    </p:bg>
    <p:spTree>
      <p:nvGrpSpPr>
        <p:cNvPr id="1" name=""/>
        <p:cNvGrpSpPr/>
        <p:nvPr/>
      </p:nvGrpSpPr>
      <p:grpSpPr>
        <a:xfrm>
          <a:off x="0" y="0"/>
          <a:ext cx="0" cy="0"/>
          <a:chOff x="0" y="0"/>
          <a:chExt cx="0" cy="0"/>
        </a:xfrm>
      </p:grpSpPr>
      <p:sp>
        <p:nvSpPr>
          <p:cNvPr id="149" name="Title Text"/>
          <p:cNvSpPr txBox="1"/>
          <p:nvPr>
            <p:ph type="title"/>
          </p:nvPr>
        </p:nvSpPr>
        <p:spPr>
          <a:xfrm>
            <a:off x="130038" y="570040"/>
            <a:ext cx="23690201" cy="12786543"/>
          </a:xfrm>
          <a:prstGeom prst="rect">
            <a:avLst/>
          </a:prstGeom>
        </p:spPr>
        <p:txBody>
          <a:bodyPr/>
          <a:lstStyle>
            <a:lvl1pPr defTabSz="825500">
              <a:lnSpc>
                <a:spcPct val="100000"/>
              </a:lnSpc>
              <a:defRPr b="0" spc="0" sz="6000">
                <a:solidFill>
                  <a:srgbClr val="FFFFFF"/>
                </a:solidFill>
                <a:latin typeface="Book Antiqua"/>
                <a:ea typeface="Book Antiqua"/>
                <a:cs typeface="Book Antiqua"/>
                <a:sym typeface="Book Antiqua"/>
              </a:defRPr>
            </a:lvl1pPr>
          </a:lstStyle>
          <a:p>
            <a:pPr/>
            <a:r>
              <a:t>Title Text</a:t>
            </a:r>
          </a:p>
        </p:txBody>
      </p:sp>
      <p:sp>
        <p:nvSpPr>
          <p:cNvPr id="150" name="Slide Number"/>
          <p:cNvSpPr txBox="1"/>
          <p:nvPr>
            <p:ph type="sldNum" sz="quarter" idx="2"/>
          </p:nvPr>
        </p:nvSpPr>
        <p:spPr>
          <a:xfrm>
            <a:off x="11955253" y="13004800"/>
            <a:ext cx="453238" cy="469900"/>
          </a:xfrm>
          <a:prstGeom prst="rect">
            <a:avLst/>
          </a:prstGeom>
        </p:spPr>
        <p:txBody>
          <a:bodyPr anchor="t"/>
          <a:lstStyle>
            <a:lvl1pPr defTabSz="825500">
              <a:defRPr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006C00"/>
        </a:solidFill>
      </p:bgPr>
    </p:bg>
    <p:spTree>
      <p:nvGrpSpPr>
        <p:cNvPr id="1" name=""/>
        <p:cNvGrpSpPr/>
        <p:nvPr/>
      </p:nvGrpSpPr>
      <p:grpSpPr>
        <a:xfrm>
          <a:off x="0" y="0"/>
          <a:ext cx="0" cy="0"/>
          <a:chOff x="0" y="0"/>
          <a:chExt cx="0" cy="0"/>
        </a:xfrm>
      </p:grpSpPr>
      <p:sp>
        <p:nvSpPr>
          <p:cNvPr id="157" name="Text"/>
          <p:cNvSpPr txBox="1"/>
          <p:nvPr>
            <p:ph type="title" hasCustomPrompt="1"/>
          </p:nvPr>
        </p:nvSpPr>
        <p:spPr>
          <a:xfrm>
            <a:off x="437728" y="474001"/>
            <a:ext cx="23321975" cy="12593441"/>
          </a:xfrm>
          <a:prstGeom prst="rect">
            <a:avLst/>
          </a:prstGeom>
        </p:spPr>
        <p:txBody>
          <a:bodyPr/>
          <a:lstStyle>
            <a:lvl1pPr defTabSz="2438400">
              <a:lnSpc>
                <a:spcPct val="100000"/>
              </a:lnSpc>
              <a:defRPr b="0" spc="-128" sz="12800">
                <a:solidFill>
                  <a:srgbClr val="FFFFFF"/>
                </a:solidFill>
                <a:latin typeface="Georgia"/>
                <a:ea typeface="Georgia"/>
                <a:cs typeface="Georgia"/>
                <a:sym typeface="Georgia"/>
              </a:defRPr>
            </a:lvl1pPr>
          </a:lstStyle>
          <a:p>
            <a:pPr/>
            <a:r>
              <a:t>Text</a:t>
            </a:r>
          </a:p>
        </p:txBody>
      </p:sp>
      <p:sp>
        <p:nvSpPr>
          <p:cNvPr id="158" name="Slide Number"/>
          <p:cNvSpPr txBox="1"/>
          <p:nvPr>
            <p:ph type="sldNum" sz="quarter" idx="2"/>
          </p:nvPr>
        </p:nvSpPr>
        <p:spPr>
          <a:xfrm>
            <a:off x="12001499" y="12700001"/>
            <a:ext cx="388621" cy="429261"/>
          </a:xfrm>
          <a:prstGeom prst="rect">
            <a:avLst/>
          </a:prstGeom>
        </p:spPr>
        <p:txBody>
          <a:bodyPr/>
          <a:lstStyle>
            <a:lvl1pPr>
              <a:defRPr sz="2000">
                <a:solidFill>
                  <a:srgbClr val="5E5E5E"/>
                </a:solidFill>
                <a:latin typeface="Graphik"/>
                <a:ea typeface="Graphik"/>
                <a:cs typeface="Graphik"/>
                <a:sym typeface="Graphi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solidFill>
          <a:srgbClr val="027001"/>
        </a:solidFill>
      </p:bgPr>
    </p:bg>
    <p:spTree>
      <p:nvGrpSpPr>
        <p:cNvPr id="1" name=""/>
        <p:cNvGrpSpPr/>
        <p:nvPr/>
      </p:nvGrpSpPr>
      <p:grpSpPr>
        <a:xfrm>
          <a:off x="0" y="0"/>
          <a:ext cx="0" cy="0"/>
          <a:chOff x="0" y="0"/>
          <a:chExt cx="0" cy="0"/>
        </a:xfrm>
      </p:grpSpPr>
      <p:sp>
        <p:nvSpPr>
          <p:cNvPr id="165" name="Title Text"/>
          <p:cNvSpPr txBox="1"/>
          <p:nvPr>
            <p:ph type="title"/>
          </p:nvPr>
        </p:nvSpPr>
        <p:spPr>
          <a:xfrm>
            <a:off x="2387600" y="4533900"/>
            <a:ext cx="19621500" cy="4648200"/>
          </a:xfrm>
          <a:prstGeom prst="rect">
            <a:avLst/>
          </a:prstGeom>
        </p:spPr>
        <p:txBody>
          <a:bodyPr anchor="ctr"/>
          <a:lstStyle>
            <a:lvl1pPr algn="ctr" defTabSz="825500">
              <a:lnSpc>
                <a:spcPct val="100000"/>
              </a:lnSpc>
              <a:defRPr b="0" spc="0" sz="11200">
                <a:solidFill>
                  <a:srgbClr val="FFFFFF"/>
                </a:solidFill>
                <a:latin typeface="Helvetica Light"/>
                <a:ea typeface="Helvetica Light"/>
                <a:cs typeface="Helvetica Light"/>
                <a:sym typeface="Helvetica Light"/>
              </a:defRPr>
            </a:lvl1pPr>
          </a:lstStyle>
          <a:p>
            <a:pPr/>
            <a:r>
              <a:t>Title Text</a:t>
            </a:r>
          </a:p>
        </p:txBody>
      </p:sp>
      <p:sp>
        <p:nvSpPr>
          <p:cNvPr id="166" name="Slide Number"/>
          <p:cNvSpPr txBox="1"/>
          <p:nvPr>
            <p:ph type="sldNum" sz="quarter" idx="2"/>
          </p:nvPr>
        </p:nvSpPr>
        <p:spPr>
          <a:xfrm>
            <a:off x="11955253" y="13004800"/>
            <a:ext cx="453238" cy="469900"/>
          </a:xfrm>
          <a:prstGeom prst="rect">
            <a:avLst/>
          </a:prstGeom>
        </p:spPr>
        <p:txBody>
          <a:bodyPr anchor="t"/>
          <a:lstStyle>
            <a:lvl1pPr defTabSz="825500">
              <a:defRPr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solidFill>
          <a:srgbClr val="027001"/>
        </a:solidFill>
      </p:bgPr>
    </p:bg>
    <p:spTree>
      <p:nvGrpSpPr>
        <p:cNvPr id="1" name=""/>
        <p:cNvGrpSpPr/>
        <p:nvPr/>
      </p:nvGrpSpPr>
      <p:grpSpPr>
        <a:xfrm>
          <a:off x="0" y="0"/>
          <a:ext cx="0" cy="0"/>
          <a:chOff x="0" y="0"/>
          <a:chExt cx="0" cy="0"/>
        </a:xfrm>
      </p:grpSpPr>
      <p:sp>
        <p:nvSpPr>
          <p:cNvPr id="173" name="Title Text"/>
          <p:cNvSpPr txBox="1"/>
          <p:nvPr>
            <p:ph type="title"/>
          </p:nvPr>
        </p:nvSpPr>
        <p:spPr>
          <a:xfrm>
            <a:off x="390015" y="578322"/>
            <a:ext cx="23127686" cy="12764439"/>
          </a:xfrm>
          <a:prstGeom prst="rect">
            <a:avLst/>
          </a:prstGeom>
        </p:spPr>
        <p:txBody>
          <a:bodyPr/>
          <a:lstStyle>
            <a:lvl1pPr defTabSz="825500">
              <a:lnSpc>
                <a:spcPct val="100000"/>
              </a:lnSpc>
              <a:defRPr b="0" spc="0" sz="6100">
                <a:solidFill>
                  <a:srgbClr val="FFFFFF"/>
                </a:solidFill>
                <a:latin typeface="Book Antiqua"/>
                <a:ea typeface="Book Antiqua"/>
                <a:cs typeface="Book Antiqua"/>
                <a:sym typeface="Book Antiqua"/>
              </a:defRPr>
            </a:lvl1pPr>
          </a:lstStyle>
          <a:p>
            <a:pPr/>
            <a:r>
              <a:t>Title Text</a:t>
            </a:r>
          </a:p>
        </p:txBody>
      </p:sp>
      <p:sp>
        <p:nvSpPr>
          <p:cNvPr id="174" name="Slide Number"/>
          <p:cNvSpPr txBox="1"/>
          <p:nvPr>
            <p:ph type="sldNum" sz="quarter" idx="2"/>
          </p:nvPr>
        </p:nvSpPr>
        <p:spPr>
          <a:xfrm>
            <a:off x="11955253" y="13004800"/>
            <a:ext cx="453238" cy="469900"/>
          </a:xfrm>
          <a:prstGeom prst="rect">
            <a:avLst/>
          </a:prstGeom>
        </p:spPr>
        <p:txBody>
          <a:bodyPr anchor="t"/>
          <a:lstStyle>
            <a:lvl1pPr defTabSz="825500">
              <a:defRPr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Close-up of the top of a hot-air balloon viewed from above"/>
          <p:cNvSpPr/>
          <p:nvPr>
            <p:ph type="pic" idx="21"/>
          </p:nvPr>
        </p:nvSpPr>
        <p:spPr>
          <a:xfrm>
            <a:off x="0" y="-1270000"/>
            <a:ext cx="24384000" cy="16256000"/>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b="1" sz="5500">
                <a:solidFill>
                  <a:srgbClr val="FFFFFF"/>
                </a:solidFill>
              </a:defRPr>
            </a:lvl1pPr>
          </a:lstStyle>
          <a:p>
            <a:pPr/>
            <a:r>
              <a:t>Presentation Subtitle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solidFill>
          <a:srgbClr val="017100"/>
        </a:solidFill>
      </p:bgPr>
    </p:bg>
    <p:spTree>
      <p:nvGrpSpPr>
        <p:cNvPr id="1" name=""/>
        <p:cNvGrpSpPr/>
        <p:nvPr/>
      </p:nvGrpSpPr>
      <p:grpSpPr>
        <a:xfrm>
          <a:off x="0" y="0"/>
          <a:ext cx="0" cy="0"/>
          <a:chOff x="0" y="0"/>
          <a:chExt cx="0" cy="0"/>
        </a:xfrm>
      </p:grpSpPr>
      <p:sp>
        <p:nvSpPr>
          <p:cNvPr id="181" name="Title Text"/>
          <p:cNvSpPr txBox="1"/>
          <p:nvPr>
            <p:ph type="title"/>
          </p:nvPr>
        </p:nvSpPr>
        <p:spPr>
          <a:xfrm>
            <a:off x="403824" y="399550"/>
            <a:ext cx="23363324" cy="12909632"/>
          </a:xfrm>
          <a:prstGeom prst="rect">
            <a:avLst/>
          </a:prstGeom>
        </p:spPr>
        <p:txBody>
          <a:bodyPr/>
          <a:lstStyle>
            <a:lvl1pPr defTabSz="825500">
              <a:lnSpc>
                <a:spcPct val="100000"/>
              </a:lnSpc>
              <a:defRPr b="0" spc="0" sz="7000">
                <a:solidFill>
                  <a:srgbClr val="FFFFFF"/>
                </a:solidFill>
                <a:latin typeface="Book Antiqua"/>
                <a:ea typeface="Book Antiqua"/>
                <a:cs typeface="Book Antiqua"/>
                <a:sym typeface="Book Antiqua"/>
              </a:defRPr>
            </a:lvl1pPr>
          </a:lstStyle>
          <a:p>
            <a:pPr/>
            <a:r>
              <a:t>Title Text</a:t>
            </a:r>
          </a:p>
        </p:txBody>
      </p:sp>
      <p:sp>
        <p:nvSpPr>
          <p:cNvPr id="182" name="Slide Number"/>
          <p:cNvSpPr txBox="1"/>
          <p:nvPr>
            <p:ph type="sldNum" sz="quarter" idx="2"/>
          </p:nvPr>
        </p:nvSpPr>
        <p:spPr>
          <a:xfrm>
            <a:off x="11955253" y="13004800"/>
            <a:ext cx="453238" cy="469900"/>
          </a:xfrm>
          <a:prstGeom prst="rect">
            <a:avLst/>
          </a:prstGeom>
        </p:spPr>
        <p:txBody>
          <a:bodyPr anchor="t"/>
          <a:lstStyle>
            <a:lvl1pPr defTabSz="825500">
              <a:defRPr sz="24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hot-air balloon viewed from below"/>
          <p:cNvSpPr/>
          <p:nvPr>
            <p:ph type="pic" idx="21"/>
          </p:nvPr>
        </p:nvSpPr>
        <p:spPr>
          <a:xfrm>
            <a:off x="9226574" y="1270000"/>
            <a:ext cx="16840152" cy="11184436"/>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952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245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247900"/>
            <a:ext cx="9779000" cy="934779"/>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Hot-air balloons viewed from below against a blue sky"/>
          <p:cNvSpPr/>
          <p:nvPr>
            <p:ph type="pic" idx="22"/>
          </p:nvPr>
        </p:nvSpPr>
        <p:spPr>
          <a:xfrm>
            <a:off x="8432800" y="1263847"/>
            <a:ext cx="16850011" cy="11188206"/>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5"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500" y="13085233"/>
            <a:ext cx="368504"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50"/>
          </a:xfrm>
          <a:prstGeom prst="rect">
            <a:avLst/>
          </a:prstGeom>
        </p:spPr>
        <p:txBody>
          <a:bodyPr/>
          <a:lstStyle/>
          <a:p>
            <a:pPr/>
            <a:r>
              <a:t>Slide Title</a:t>
            </a:r>
          </a:p>
        </p:txBody>
      </p:sp>
      <p:sp>
        <p:nvSpPr>
          <p:cNvPr id="80" name="Body Level One…"/>
          <p:cNvSpPr txBox="1"/>
          <p:nvPr>
            <p:ph type="body" sz="quarter" idx="1" hasCustomPrompt="1"/>
          </p:nvPr>
        </p:nvSpPr>
        <p:spPr>
          <a:xfrm>
            <a:off x="1206500" y="2247900"/>
            <a:ext cx="21971000" cy="934779"/>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Body Level One…"/>
          <p:cNvSpPr txBox="1"/>
          <p:nvPr>
            <p:ph type="body" sz="quarter" idx="1" hasCustomPrompt="1"/>
          </p:nvPr>
        </p:nvSpPr>
        <p:spPr>
          <a:xfrm>
            <a:off x="1206500" y="2247900"/>
            <a:ext cx="21971000" cy="934779"/>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90" name="Body Level One…"/>
          <p:cNvSpPr txBox="1"/>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4D8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jpeg"/><Relationship Id="rId3" Type="http://schemas.openxmlformats.org/officeDocument/2006/relationships/image" Target="../media/image9.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jpe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he Bible…"/>
          <p:cNvSpPr txBox="1"/>
          <p:nvPr>
            <p:ph type="title"/>
          </p:nvPr>
        </p:nvSpPr>
        <p:spPr>
          <a:xfrm>
            <a:off x="390015" y="578321"/>
            <a:ext cx="23127686" cy="12764441"/>
          </a:xfrm>
          <a:prstGeom prst="rect">
            <a:avLst/>
          </a:prstGeom>
        </p:spPr>
        <p:txBody>
          <a:bodyPr/>
          <a:lstStyle/>
          <a:p>
            <a:pPr algn="ctr">
              <a:defRPr sz="10500"/>
            </a:pPr>
          </a:p>
          <a:p>
            <a:pPr algn="ctr">
              <a:defRPr sz="10500"/>
            </a:pPr>
            <a:r>
              <a:t>The Bible</a:t>
            </a:r>
          </a:p>
          <a:p>
            <a:pPr algn="ctr">
              <a:defRPr sz="10500"/>
            </a:pPr>
            <a:r>
              <a:t>and</a:t>
            </a:r>
          </a:p>
          <a:p>
            <a:pPr algn="ctr">
              <a:defRPr sz="10500"/>
            </a:pPr>
            <a:r>
              <a:t>Human Sexuality</a:t>
            </a:r>
          </a:p>
          <a:p>
            <a:pPr algn="ctr">
              <a:defRPr sz="10500"/>
            </a:pPr>
          </a:p>
          <a:p>
            <a:pPr algn="ctr">
              <a:defRPr sz="10500"/>
            </a:pPr>
            <a:r>
              <a:t>Dr. Sylvia Keesmaat</a:t>
            </a:r>
          </a:p>
          <a:p>
            <a:pPr algn="ctr">
              <a:defRPr sz="10500"/>
            </a:pPr>
            <a:r>
              <a:t>Bible Remixed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formed Hermeneutical Principles…"/>
          <p:cNvSpPr txBox="1"/>
          <p:nvPr>
            <p:ph type="title"/>
          </p:nvPr>
        </p:nvSpPr>
        <p:spPr>
          <a:xfrm>
            <a:off x="437728" y="474000"/>
            <a:ext cx="23321976" cy="12593443"/>
          </a:xfrm>
          <a:prstGeom prst="rect">
            <a:avLst/>
          </a:prstGeom>
        </p:spPr>
        <p:txBody>
          <a:bodyPr/>
          <a:lstStyle/>
          <a:p>
            <a:pPr defTabSz="1828800">
              <a:defRPr spc="-100" sz="9600"/>
            </a:pPr>
            <a:r>
              <a:t>Reformed Hermeneutical Principles</a:t>
            </a:r>
          </a:p>
          <a:p>
            <a:pPr defTabSz="1828800">
              <a:defRPr spc="-100" sz="9600"/>
            </a:pPr>
            <a:r>
              <a:t>1. Discern the context in the biblical </a:t>
            </a:r>
          </a:p>
          <a:p>
            <a:pPr defTabSz="1828800">
              <a:defRPr spc="-100" sz="9600"/>
            </a:pPr>
            <a:r>
              <a:t>     narrative.</a:t>
            </a:r>
          </a:p>
          <a:p>
            <a:pPr defTabSz="1828800">
              <a:defRPr spc="-100" sz="9600"/>
            </a:pPr>
            <a:r>
              <a:t>2. Discern the historical context.</a:t>
            </a:r>
          </a:p>
          <a:p>
            <a:pPr defTabSz="1828800">
              <a:defRPr spc="-100" sz="9600"/>
            </a:pPr>
            <a:r>
              <a:t>3. Pay close attention to the meaning of the</a:t>
            </a:r>
          </a:p>
          <a:p>
            <a:pPr defTabSz="1828800">
              <a:defRPr spc="-100" sz="9600"/>
            </a:pPr>
            <a:r>
              <a:t>      text (ie. individual words and textual </a:t>
            </a:r>
          </a:p>
          <a:p>
            <a:pPr defTabSz="1828800">
              <a:defRPr spc="-100" sz="9600"/>
            </a:pPr>
            <a:r>
              <a:t>      context).</a:t>
            </a:r>
          </a:p>
          <a:p>
            <a:pPr defTabSz="1828800">
              <a:defRPr spc="-100" sz="9600"/>
            </a:pPr>
            <a:r>
              <a:t>4. Discern the analogous context today</a:t>
            </a:r>
          </a:p>
          <a:p>
            <a:pPr defTabSz="1828800">
              <a:defRPr spc="-100" sz="9600"/>
            </a:pPr>
            <a:r>
              <a:t>      (dynamic analogy).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exuality as a tool to dominate and humiliate:…"/>
          <p:cNvSpPr txBox="1"/>
          <p:nvPr>
            <p:ph type="title"/>
          </p:nvPr>
        </p:nvSpPr>
        <p:spPr>
          <a:prstGeom prst="rect">
            <a:avLst/>
          </a:prstGeom>
        </p:spPr>
        <p:txBody>
          <a:bodyPr/>
          <a:lstStyle/>
          <a:p>
            <a:pPr>
              <a:defRPr spc="-96" sz="9600"/>
            </a:pPr>
            <a:r>
              <a:t>Sexuality as a tool to dominate and humiliate:</a:t>
            </a:r>
          </a:p>
          <a:p>
            <a:pPr>
              <a:defRPr spc="-96" sz="9600"/>
            </a:pPr>
          </a:p>
          <a:p>
            <a:pPr>
              <a:defRPr spc="-96" sz="9600"/>
            </a:pPr>
            <a:r>
              <a:t>Genesis 19: the story of Sodom</a:t>
            </a:r>
          </a:p>
          <a:p>
            <a:pPr>
              <a:defRPr spc="-96" sz="9600"/>
            </a:pPr>
          </a:p>
          <a:p>
            <a:pPr>
              <a:defRPr spc="-96" sz="9600"/>
            </a:pPr>
            <a:r>
              <a:t>Judges 19-21: the Levite’s concubine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zekiel 16.49:…"/>
          <p:cNvSpPr txBox="1"/>
          <p:nvPr>
            <p:ph type="title"/>
          </p:nvPr>
        </p:nvSpPr>
        <p:spPr>
          <a:xfrm>
            <a:off x="390015" y="578321"/>
            <a:ext cx="23127686" cy="12764441"/>
          </a:xfrm>
          <a:prstGeom prst="rect">
            <a:avLst/>
          </a:prstGeom>
        </p:spPr>
        <p:txBody>
          <a:bodyPr/>
          <a:lstStyle/>
          <a:p>
            <a:pPr defTabSz="457200">
              <a:defRPr sz="10400"/>
            </a:pPr>
            <a:r>
              <a:t>Ezekiel 16.49:</a:t>
            </a:r>
          </a:p>
          <a:p>
            <a:pPr defTabSz="457200">
              <a:defRPr sz="10400"/>
            </a:pPr>
          </a:p>
          <a:p>
            <a:pPr defTabSz="457200">
              <a:defRPr sz="10400"/>
            </a:pPr>
            <a:r>
              <a:t>“This was the guilt of your sister Sodom: she and her daughters had pride, excess of food, and prosperous ease, but did not aid the poor and needy.”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Jude 7…"/>
          <p:cNvSpPr txBox="1"/>
          <p:nvPr>
            <p:ph type="title"/>
          </p:nvPr>
        </p:nvSpPr>
        <p:spPr>
          <a:xfrm>
            <a:off x="390015" y="578321"/>
            <a:ext cx="23603970" cy="12764441"/>
          </a:xfrm>
          <a:prstGeom prst="rect">
            <a:avLst/>
          </a:prstGeom>
        </p:spPr>
        <p:txBody>
          <a:bodyPr/>
          <a:lstStyle/>
          <a:p>
            <a:pPr defTabSz="457200">
              <a:defRPr sz="10200"/>
            </a:pPr>
            <a:r>
              <a:t>Jude 7</a:t>
            </a:r>
          </a:p>
          <a:p>
            <a:pPr defTabSz="457200">
              <a:spcBef>
                <a:spcPts val="1200"/>
              </a:spcBef>
              <a:defRPr baseline="31999" sz="10200"/>
            </a:pPr>
            <a:r>
              <a:t>7 </a:t>
            </a:r>
            <a:r>
              <a:rPr baseline="0"/>
              <a:t>Likewise, Sodom and Gomorrah and the surrounding cities, which, in the same manner as they, indulged in sexual immorality (</a:t>
            </a:r>
            <a:r>
              <a:rPr baseline="0" i="1"/>
              <a:t>ekporneusasai)</a:t>
            </a:r>
            <a:r>
              <a:rPr baseline="0"/>
              <a:t> and pursued unnatural lust* (</a:t>
            </a:r>
            <a:r>
              <a:rPr baseline="0" i="1"/>
              <a:t>apelthousai</a:t>
            </a:r>
            <a:r>
              <a:rPr baseline="0"/>
              <a:t> </a:t>
            </a:r>
            <a:r>
              <a:rPr baseline="0" i="1"/>
              <a:t>sarx heteras)</a:t>
            </a:r>
            <a:r>
              <a:rPr baseline="0"/>
              <a:t>, serve as an example by undergoing a punishment of eternal fire.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pursued unnatural lust (NRSV)*…"/>
          <p:cNvSpPr txBox="1"/>
          <p:nvPr>
            <p:ph type="title"/>
          </p:nvPr>
        </p:nvSpPr>
        <p:spPr>
          <a:xfrm>
            <a:off x="390015" y="578321"/>
            <a:ext cx="23603970" cy="12764441"/>
          </a:xfrm>
          <a:prstGeom prst="rect">
            <a:avLst/>
          </a:prstGeom>
        </p:spPr>
        <p:txBody>
          <a:bodyPr/>
          <a:lstStyle/>
          <a:p>
            <a:pPr defTabSz="457200">
              <a:spcBef>
                <a:spcPts val="1200"/>
              </a:spcBef>
              <a:defRPr sz="10800"/>
            </a:pPr>
            <a:r>
              <a:t>pursued unnatural lust (NRSV)*</a:t>
            </a:r>
          </a:p>
          <a:p>
            <a:pPr defTabSz="457200">
              <a:spcBef>
                <a:spcPts val="1200"/>
              </a:spcBef>
              <a:defRPr sz="10800"/>
            </a:pPr>
          </a:p>
          <a:p>
            <a:pPr defTabSz="457200">
              <a:spcBef>
                <a:spcPts val="1200"/>
              </a:spcBef>
              <a:defRPr sz="10800"/>
            </a:pPr>
            <a:r>
              <a:t>*literally</a:t>
            </a:r>
            <a:r>
              <a:rPr i="1"/>
              <a:t> = </a:t>
            </a:r>
            <a:r>
              <a:t>going after other flesh (not same flesh)</a:t>
            </a:r>
          </a:p>
          <a:p>
            <a:pPr defTabSz="457200">
              <a:spcBef>
                <a:spcPts val="1200"/>
              </a:spcBef>
              <a:defRPr i="1" sz="10800"/>
            </a:pPr>
            <a:r>
              <a:t>apelthousai</a:t>
            </a:r>
            <a:r>
              <a:rPr i="0"/>
              <a:t> </a:t>
            </a:r>
            <a:r>
              <a:t>sarx heteras</a:t>
            </a:r>
          </a:p>
          <a:p>
            <a:pPr defTabSz="457200">
              <a:spcBef>
                <a:spcPts val="1200"/>
              </a:spcBef>
              <a:defRPr sz="10800"/>
            </a:pPr>
          </a:p>
          <a:p>
            <a:pPr defTabSz="457200">
              <a:spcBef>
                <a:spcPts val="1200"/>
              </a:spcBef>
              <a:defRPr sz="10800"/>
            </a:pPr>
            <a:r>
              <a:t>“other flesh”= strangers? angels?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Leviticus 18.22:…"/>
          <p:cNvSpPr txBox="1"/>
          <p:nvPr>
            <p:ph type="title"/>
          </p:nvPr>
        </p:nvSpPr>
        <p:spPr>
          <a:xfrm>
            <a:off x="390015" y="578321"/>
            <a:ext cx="23127686" cy="12764441"/>
          </a:xfrm>
          <a:prstGeom prst="rect">
            <a:avLst/>
          </a:prstGeom>
        </p:spPr>
        <p:txBody>
          <a:bodyPr/>
          <a:lstStyle/>
          <a:p>
            <a:pPr defTabSz="452627">
              <a:defRPr sz="10400"/>
            </a:pPr>
            <a:r>
              <a:t>Leviticus 18.22:</a:t>
            </a:r>
          </a:p>
          <a:p>
            <a:pPr defTabSz="452627">
              <a:defRPr sz="10400"/>
            </a:pPr>
          </a:p>
          <a:p>
            <a:pPr defTabSz="452627">
              <a:defRPr sz="10400"/>
            </a:pPr>
            <a:r>
              <a:t>“You shall not lie with a man as with a woman; it is an abomination.”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Leviticus 20:13:…"/>
          <p:cNvSpPr txBox="1"/>
          <p:nvPr>
            <p:ph type="title"/>
          </p:nvPr>
        </p:nvSpPr>
        <p:spPr>
          <a:xfrm>
            <a:off x="390015" y="578321"/>
            <a:ext cx="23127686" cy="12764441"/>
          </a:xfrm>
          <a:prstGeom prst="rect">
            <a:avLst/>
          </a:prstGeom>
        </p:spPr>
        <p:txBody>
          <a:bodyPr/>
          <a:lstStyle/>
          <a:p>
            <a:pPr defTabSz="420623">
              <a:defRPr sz="12300"/>
            </a:pPr>
            <a:r>
              <a:t> Leviticus 20:13: </a:t>
            </a:r>
          </a:p>
          <a:p>
            <a:pPr defTabSz="420623">
              <a:defRPr sz="12300"/>
            </a:pPr>
            <a:r>
              <a:t>“If a man (</a:t>
            </a:r>
            <a:r>
              <a:rPr i="1"/>
              <a:t>ish)</a:t>
            </a:r>
            <a:r>
              <a:t> lies with a male (</a:t>
            </a:r>
            <a:r>
              <a:rPr i="1"/>
              <a:t>zachar</a:t>
            </a:r>
            <a:r>
              <a:t>), as with a woman, both of them have committed an abomination; they shall be put to death; their blood is upon them.”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Leviticus 20:25…"/>
          <p:cNvSpPr txBox="1"/>
          <p:nvPr>
            <p:ph type="title"/>
          </p:nvPr>
        </p:nvSpPr>
        <p:spPr>
          <a:xfrm>
            <a:off x="332988" y="228300"/>
            <a:ext cx="23718024" cy="13259400"/>
          </a:xfrm>
          <a:prstGeom prst="rect">
            <a:avLst/>
          </a:prstGeom>
        </p:spPr>
        <p:txBody>
          <a:bodyPr/>
          <a:lstStyle/>
          <a:p>
            <a:pPr defTabSz="759459">
              <a:defRPr sz="9500"/>
            </a:pPr>
            <a:r>
              <a:t>Leviticus 20:25</a:t>
            </a:r>
          </a:p>
          <a:p>
            <a:pPr defTabSz="420623">
              <a:defRPr baseline="31999" sz="9500"/>
            </a:pPr>
            <a:r>
              <a:t>25 </a:t>
            </a:r>
            <a:r>
              <a:rPr baseline="0"/>
              <a:t>You shall therefore make a distinction between the clean animal and the unclean and between the unclean bird and the clean; </a:t>
            </a:r>
            <a:r>
              <a:rPr baseline="0">
                <a:solidFill>
                  <a:srgbClr val="FFF056"/>
                </a:solidFill>
              </a:rPr>
              <a:t>you shall not bring abomination on yourselves</a:t>
            </a:r>
            <a:r>
              <a:rPr baseline="0"/>
              <a:t> by animal or by bird or by anything with which the ground teems, which I have set apart for you to hold unclean.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1 Cor 6.9-10 &amp; 1 Timothy 1.9-10:…"/>
          <p:cNvSpPr txBox="1"/>
          <p:nvPr>
            <p:ph type="title"/>
          </p:nvPr>
        </p:nvSpPr>
        <p:spPr>
          <a:xfrm>
            <a:off x="356865" y="178451"/>
            <a:ext cx="23897630" cy="13359098"/>
          </a:xfrm>
          <a:prstGeom prst="rect">
            <a:avLst/>
          </a:prstGeom>
        </p:spPr>
        <p:txBody>
          <a:bodyPr/>
          <a:lstStyle/>
          <a:p>
            <a:pPr defTabSz="457200">
              <a:defRPr sz="11400"/>
            </a:pPr>
            <a:r>
              <a:t>1 Cor 6.9-10 &amp; 1 Timothy 1.9-10:</a:t>
            </a:r>
          </a:p>
          <a:p>
            <a:pPr defTabSz="457200">
              <a:defRPr sz="11400"/>
            </a:pPr>
          </a:p>
          <a:p>
            <a:pPr defTabSz="457200">
              <a:defRPr i="1" sz="11400">
                <a:solidFill>
                  <a:srgbClr val="FFF056"/>
                </a:solidFill>
              </a:defRPr>
            </a:pPr>
            <a:r>
              <a:t>malakoi </a:t>
            </a:r>
            <a:r>
              <a:rPr i="0">
                <a:solidFill>
                  <a:srgbClr val="FFFFFF"/>
                </a:solidFill>
              </a:rPr>
              <a:t>(in 1 Cor 6.9-10)</a:t>
            </a:r>
          </a:p>
          <a:p>
            <a:pPr defTabSz="457200">
              <a:defRPr i="1" sz="11400">
                <a:solidFill>
                  <a:srgbClr val="FFF056"/>
                </a:solidFill>
              </a:defRPr>
            </a:pPr>
          </a:p>
          <a:p>
            <a:pPr defTabSz="457200">
              <a:defRPr i="1" sz="11400">
                <a:solidFill>
                  <a:srgbClr val="FFF056"/>
                </a:solidFill>
              </a:defRPr>
            </a:pPr>
            <a:r>
              <a:t>arsenokoitai </a:t>
            </a:r>
            <a:r>
              <a:rPr i="0">
                <a:solidFill>
                  <a:srgbClr val="FFFFFF"/>
                </a:solidFill>
              </a:rPr>
              <a:t>(in 1 Timothy 1.9-10)</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1 Cor 6.9-10 (RSV):…"/>
          <p:cNvSpPr txBox="1"/>
          <p:nvPr>
            <p:ph type="title"/>
          </p:nvPr>
        </p:nvSpPr>
        <p:spPr>
          <a:xfrm>
            <a:off x="356865" y="178451"/>
            <a:ext cx="23897630" cy="13359098"/>
          </a:xfrm>
          <a:prstGeom prst="rect">
            <a:avLst/>
          </a:prstGeom>
        </p:spPr>
        <p:txBody>
          <a:bodyPr/>
          <a:lstStyle/>
          <a:p>
            <a:pPr defTabSz="457200">
              <a:defRPr sz="10200"/>
            </a:pPr>
            <a:r>
              <a:t>1 Cor 6.9-10 (NRSV):</a:t>
            </a:r>
          </a:p>
          <a:p>
            <a:pPr defTabSz="457200">
              <a:defRPr sz="10200"/>
            </a:pPr>
            <a:r>
              <a:t>“Do not be deceived! </a:t>
            </a:r>
            <a:r>
              <a:rPr>
                <a:solidFill>
                  <a:srgbClr val="FFF056"/>
                </a:solidFill>
              </a:rPr>
              <a:t>Fornicators </a:t>
            </a:r>
            <a:r>
              <a:rPr i="1">
                <a:solidFill>
                  <a:srgbClr val="FFF056"/>
                </a:solidFill>
              </a:rPr>
              <a:t> (pornoi)</a:t>
            </a:r>
            <a:r>
              <a:rPr>
                <a:solidFill>
                  <a:srgbClr val="FFF056"/>
                </a:solidFill>
              </a:rPr>
              <a:t>, idolaters, adulterers, male prostitutes (</a:t>
            </a:r>
            <a:r>
              <a:rPr i="1">
                <a:solidFill>
                  <a:srgbClr val="FFF056"/>
                </a:solidFill>
              </a:rPr>
              <a:t>malakoi</a:t>
            </a:r>
            <a:r>
              <a:rPr>
                <a:solidFill>
                  <a:srgbClr val="FFF056"/>
                </a:solidFill>
              </a:rPr>
              <a:t>), sodomites (</a:t>
            </a:r>
            <a:r>
              <a:rPr i="1">
                <a:solidFill>
                  <a:srgbClr val="FFF056"/>
                </a:solidFill>
              </a:rPr>
              <a:t>arsenokoitai</a:t>
            </a:r>
            <a:r>
              <a:rPr>
                <a:solidFill>
                  <a:srgbClr val="FFF056"/>
                </a:solidFill>
              </a:rPr>
              <a:t>),</a:t>
            </a:r>
            <a:r>
              <a:t> </a:t>
            </a:r>
            <a:r>
              <a:rPr baseline="31999"/>
              <a:t> </a:t>
            </a:r>
            <a:r>
              <a:t>thieves, the greedy, drunkards, revilers, swindlers none of these will inherit the kingdom of God.”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Why is this such a difficult conversation?"/>
          <p:cNvSpPr txBox="1"/>
          <p:nvPr>
            <p:ph type="title"/>
          </p:nvPr>
        </p:nvSpPr>
        <p:spPr>
          <a:xfrm>
            <a:off x="437728" y="474000"/>
            <a:ext cx="23321976" cy="12593443"/>
          </a:xfrm>
          <a:prstGeom prst="rect">
            <a:avLst/>
          </a:prstGeom>
        </p:spPr>
        <p:txBody>
          <a:bodyPr anchor="ctr"/>
          <a:lstStyle>
            <a:lvl1pPr algn="ctr">
              <a:defRPr spc="-200"/>
            </a:lvl1pPr>
          </a:lstStyle>
          <a:p>
            <a:pPr/>
            <a:r>
              <a:t>Why is this such a difficult conversation?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1 Cor 6.9-10 (RSV):…"/>
          <p:cNvSpPr txBox="1"/>
          <p:nvPr>
            <p:ph type="title"/>
          </p:nvPr>
        </p:nvSpPr>
        <p:spPr>
          <a:xfrm>
            <a:off x="356865" y="178451"/>
            <a:ext cx="23897630" cy="13359098"/>
          </a:xfrm>
          <a:prstGeom prst="rect">
            <a:avLst/>
          </a:prstGeom>
        </p:spPr>
        <p:txBody>
          <a:bodyPr/>
          <a:lstStyle/>
          <a:p>
            <a:pPr defTabSz="457200">
              <a:defRPr sz="10200"/>
            </a:pPr>
            <a:r>
              <a:t>1 Cor 6.9-10 (NIV):</a:t>
            </a:r>
          </a:p>
          <a:p>
            <a:pPr defTabSz="457200">
              <a:defRPr sz="10200"/>
            </a:pPr>
            <a:r>
              <a:t>“Do not be deceived! Neither the</a:t>
            </a:r>
            <a:r>
              <a:rPr>
                <a:solidFill>
                  <a:srgbClr val="FFF056"/>
                </a:solidFill>
              </a:rPr>
              <a:t> sexually immoral </a:t>
            </a:r>
            <a:r>
              <a:rPr i="1">
                <a:solidFill>
                  <a:srgbClr val="FFF056"/>
                </a:solidFill>
              </a:rPr>
              <a:t> (pornoi)</a:t>
            </a:r>
            <a:r>
              <a:rPr>
                <a:solidFill>
                  <a:srgbClr val="FFF056"/>
                </a:solidFill>
              </a:rPr>
              <a:t>, nor idolaters, nor adulterers, nor men who have sex with men (</a:t>
            </a:r>
            <a:r>
              <a:rPr i="1">
                <a:solidFill>
                  <a:srgbClr val="FFF056"/>
                </a:solidFill>
              </a:rPr>
              <a:t>malakoi, arsenokoitai</a:t>
            </a:r>
            <a:r>
              <a:rPr>
                <a:solidFill>
                  <a:srgbClr val="FFF056"/>
                </a:solidFill>
              </a:rPr>
              <a:t>), </a:t>
            </a:r>
            <a:r>
              <a:t>nor thieves, nor the greedy, nor drunkards, slanderers, nor swindlers will inherit the kingdom of God.”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1 Cor 6.9-10 &amp; 1 Timothy 1.9-10:…"/>
          <p:cNvSpPr txBox="1"/>
          <p:nvPr>
            <p:ph type="title"/>
          </p:nvPr>
        </p:nvSpPr>
        <p:spPr>
          <a:xfrm>
            <a:off x="356865" y="178451"/>
            <a:ext cx="23897630" cy="13359098"/>
          </a:xfrm>
          <a:prstGeom prst="rect">
            <a:avLst/>
          </a:prstGeom>
        </p:spPr>
        <p:txBody>
          <a:bodyPr/>
          <a:lstStyle/>
          <a:p>
            <a:pPr defTabSz="416051">
              <a:defRPr sz="9500"/>
            </a:pPr>
            <a:r>
              <a:t>1 Cor 6.9-10 &amp; 1 Timothy 1.9-10:</a:t>
            </a:r>
          </a:p>
          <a:p>
            <a:pPr defTabSz="416051">
              <a:defRPr i="1" sz="9500">
                <a:solidFill>
                  <a:srgbClr val="FFF056"/>
                </a:solidFill>
              </a:defRPr>
            </a:pPr>
            <a:r>
              <a:t>malakoi</a:t>
            </a:r>
            <a:r>
              <a:rPr>
                <a:solidFill>
                  <a:srgbClr val="FFFFFF"/>
                </a:solidFill>
              </a:rPr>
              <a:t> </a:t>
            </a:r>
            <a:endParaRPr>
              <a:solidFill>
                <a:srgbClr val="FFFFFF"/>
              </a:solidFill>
            </a:endParaRPr>
          </a:p>
          <a:p>
            <a:pPr defTabSz="416051">
              <a:defRPr sz="9500"/>
            </a:pPr>
            <a:r>
              <a:t>literally: soft, lazy, self-indulgent, given to decadent living</a:t>
            </a:r>
          </a:p>
          <a:p>
            <a:pPr defTabSz="416051">
              <a:defRPr sz="9500"/>
            </a:pPr>
          </a:p>
          <a:p>
            <a:pPr defTabSz="416051">
              <a:defRPr i="1" sz="9500">
                <a:solidFill>
                  <a:srgbClr val="FFF056"/>
                </a:solidFill>
              </a:defRPr>
            </a:pPr>
            <a:r>
              <a:t>arsenokoitai</a:t>
            </a:r>
            <a:r>
              <a:rPr>
                <a:solidFill>
                  <a:srgbClr val="FFFFFF"/>
                </a:solidFill>
              </a:rPr>
              <a:t> </a:t>
            </a:r>
            <a:endParaRPr>
              <a:solidFill>
                <a:srgbClr val="FFFFFF"/>
              </a:solidFill>
            </a:endParaRPr>
          </a:p>
          <a:p>
            <a:pPr defTabSz="416051">
              <a:defRPr sz="9500"/>
            </a:pPr>
            <a:r>
              <a:t>literally: a word Paul made up by putting together the words arsen (male) + koitē (bed), both found in Lev 18 and 20.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malakoi -male prostitutes, who were usually slaves or young boys and often not paid…"/>
          <p:cNvSpPr txBox="1"/>
          <p:nvPr>
            <p:ph type="title"/>
          </p:nvPr>
        </p:nvSpPr>
        <p:spPr>
          <a:xfrm>
            <a:off x="356865" y="178451"/>
            <a:ext cx="23897630" cy="13359098"/>
          </a:xfrm>
          <a:prstGeom prst="rect">
            <a:avLst/>
          </a:prstGeom>
        </p:spPr>
        <p:txBody>
          <a:bodyPr/>
          <a:lstStyle/>
          <a:p>
            <a:pPr defTabSz="425194">
              <a:defRPr i="1" sz="12000">
                <a:solidFill>
                  <a:srgbClr val="FFF056"/>
                </a:solidFill>
              </a:defRPr>
            </a:pPr>
            <a:r>
              <a:t>malakoi</a:t>
            </a:r>
            <a:r>
              <a:rPr i="0">
                <a:solidFill>
                  <a:srgbClr val="FFFFFF"/>
                </a:solidFill>
              </a:rPr>
              <a:t> -used for male prostitutes, who were usually slaves or young boys and often not paid</a:t>
            </a:r>
          </a:p>
          <a:p>
            <a:pPr defTabSz="425194">
              <a:defRPr sz="12000"/>
            </a:pPr>
            <a:r>
              <a:t>-not associated with homo-sexuality until 1913</a:t>
            </a:r>
          </a:p>
          <a:p>
            <a:pPr defTabSz="425194">
              <a:defRPr sz="12000"/>
            </a:pPr>
            <a:r>
              <a:t>-could have been the ones used for sexual pleasure by the </a:t>
            </a:r>
            <a:r>
              <a:rPr i="1">
                <a:solidFill>
                  <a:srgbClr val="FFF056"/>
                </a:solidFill>
              </a:rPr>
              <a:t>arsenokoitai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arsenokoitai -those who prey on young boys"/>
          <p:cNvSpPr txBox="1"/>
          <p:nvPr>
            <p:ph type="title"/>
          </p:nvPr>
        </p:nvSpPr>
        <p:spPr>
          <a:xfrm>
            <a:off x="437728" y="474000"/>
            <a:ext cx="23321976" cy="12593443"/>
          </a:xfrm>
          <a:prstGeom prst="rect">
            <a:avLst/>
          </a:prstGeom>
        </p:spPr>
        <p:txBody>
          <a:bodyPr/>
          <a:lstStyle/>
          <a:p>
            <a:pPr defTabSz="457200">
              <a:defRPr i="1" spc="0" sz="12300">
                <a:solidFill>
                  <a:srgbClr val="FFF056"/>
                </a:solidFill>
                <a:latin typeface="Book Antiqua"/>
                <a:ea typeface="Book Antiqua"/>
                <a:cs typeface="Book Antiqua"/>
                <a:sym typeface="Book Antiqua"/>
              </a:defRPr>
            </a:pPr>
            <a:r>
              <a:t>arsenokoitai </a:t>
            </a:r>
            <a:r>
              <a:rPr>
                <a:solidFill>
                  <a:srgbClr val="FFFFFF"/>
                </a:solidFill>
              </a:rPr>
              <a:t>-</a:t>
            </a:r>
            <a:r>
              <a:rPr i="0">
                <a:solidFill>
                  <a:srgbClr val="FFFFFF"/>
                </a:solidFill>
              </a:rPr>
              <a:t>those who prey on young boys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1 Cor 6.9-10 better:…"/>
          <p:cNvSpPr txBox="1"/>
          <p:nvPr>
            <p:ph type="title"/>
          </p:nvPr>
        </p:nvSpPr>
        <p:spPr>
          <a:xfrm>
            <a:off x="356865" y="178451"/>
            <a:ext cx="23897630" cy="13359098"/>
          </a:xfrm>
          <a:prstGeom prst="rect">
            <a:avLst/>
          </a:prstGeom>
        </p:spPr>
        <p:txBody>
          <a:bodyPr/>
          <a:lstStyle/>
          <a:p>
            <a:pPr defTabSz="457200">
              <a:defRPr sz="10200"/>
            </a:pPr>
            <a:r>
              <a:t>1 Cor 6.9-10 better:</a:t>
            </a:r>
          </a:p>
          <a:p>
            <a:pPr defTabSz="457200">
              <a:defRPr sz="10200"/>
            </a:pPr>
            <a:r>
              <a:t>“Do not be deceived! </a:t>
            </a:r>
            <a:r>
              <a:rPr>
                <a:solidFill>
                  <a:srgbClr val="FFF056"/>
                </a:solidFill>
              </a:rPr>
              <a:t>Sexually immoral </a:t>
            </a:r>
            <a:r>
              <a:rPr i="1">
                <a:solidFill>
                  <a:srgbClr val="FFF056"/>
                </a:solidFill>
              </a:rPr>
              <a:t> (pornoi)</a:t>
            </a:r>
            <a:r>
              <a:rPr>
                <a:solidFill>
                  <a:srgbClr val="FFF056"/>
                </a:solidFill>
              </a:rPr>
              <a:t>, idolaters, adulterers, male prostitutes (</a:t>
            </a:r>
            <a:r>
              <a:rPr i="1">
                <a:solidFill>
                  <a:srgbClr val="FFF056"/>
                </a:solidFill>
              </a:rPr>
              <a:t>malakoi</a:t>
            </a:r>
            <a:r>
              <a:rPr>
                <a:solidFill>
                  <a:srgbClr val="FFF056"/>
                </a:solidFill>
              </a:rPr>
              <a:t>), men who prey on young boys (</a:t>
            </a:r>
            <a:r>
              <a:rPr i="1">
                <a:solidFill>
                  <a:srgbClr val="FFF056"/>
                </a:solidFill>
              </a:rPr>
              <a:t>arsenokoitai</a:t>
            </a:r>
            <a:r>
              <a:rPr>
                <a:solidFill>
                  <a:srgbClr val="FFF056"/>
                </a:solidFill>
              </a:rPr>
              <a:t>),</a:t>
            </a:r>
            <a:r>
              <a:t> </a:t>
            </a:r>
            <a:r>
              <a:rPr baseline="31999"/>
              <a:t> </a:t>
            </a:r>
            <a:r>
              <a:t>thieves, the greedy, drunkards, revilers, swindlers none of these will inherit the kingdom of God.”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1 Timothy 1:9-10:…"/>
          <p:cNvSpPr txBox="1"/>
          <p:nvPr>
            <p:ph type="title"/>
          </p:nvPr>
        </p:nvSpPr>
        <p:spPr>
          <a:xfrm>
            <a:off x="356865" y="178451"/>
            <a:ext cx="23897630" cy="13359098"/>
          </a:xfrm>
          <a:prstGeom prst="rect">
            <a:avLst/>
          </a:prstGeom>
        </p:spPr>
        <p:txBody>
          <a:bodyPr/>
          <a:lstStyle/>
          <a:p>
            <a:pPr defTabSz="452627">
              <a:defRPr sz="10800"/>
            </a:pPr>
            <a:r>
              <a:t>1 Timothy 1:9-10: </a:t>
            </a:r>
          </a:p>
          <a:p>
            <a:pPr defTabSz="452627">
              <a:spcBef>
                <a:spcPts val="1100"/>
              </a:spcBef>
              <a:defRPr sz="10800"/>
            </a:pPr>
            <a:r>
              <a:t>This means understanding that the law is laid down not for the righteous but for the lawless and disobedient, for the godless and sinful, for the unholy and profane, for those who kill their father or mother, for murderers,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10 the sexually immoral (pornois), men who engage in illicit sex (arsenokoitais), slave traders (andrpodistais), liars, perjurers, and whatever else is contrary to the sound teaching 11 that conforms to the glorious gospel of the blessed God, with which "/>
          <p:cNvSpPr txBox="1"/>
          <p:nvPr>
            <p:ph type="title"/>
          </p:nvPr>
        </p:nvSpPr>
        <p:spPr>
          <a:xfrm>
            <a:off x="356865" y="178451"/>
            <a:ext cx="23897630" cy="13359098"/>
          </a:xfrm>
          <a:prstGeom prst="rect">
            <a:avLst/>
          </a:prstGeom>
        </p:spPr>
        <p:txBody>
          <a:bodyPr/>
          <a:lstStyle/>
          <a:p>
            <a:pPr defTabSz="452627">
              <a:spcBef>
                <a:spcPts val="1100"/>
              </a:spcBef>
              <a:defRPr baseline="31999" sz="10700"/>
            </a:pPr>
            <a:r>
              <a:t>10 </a:t>
            </a:r>
            <a:r>
              <a:rPr baseline="0">
                <a:solidFill>
                  <a:srgbClr val="FFF056"/>
                </a:solidFill>
              </a:rPr>
              <a:t>the sexually immoral (</a:t>
            </a:r>
            <a:r>
              <a:rPr baseline="0" i="1">
                <a:solidFill>
                  <a:srgbClr val="FFF056"/>
                </a:solidFill>
              </a:rPr>
              <a:t>pornois</a:t>
            </a:r>
            <a:r>
              <a:rPr baseline="0">
                <a:solidFill>
                  <a:srgbClr val="FFF056"/>
                </a:solidFill>
              </a:rPr>
              <a:t>), men who engage in illicit sex (</a:t>
            </a:r>
            <a:r>
              <a:rPr baseline="0" i="1">
                <a:solidFill>
                  <a:srgbClr val="FFF056"/>
                </a:solidFill>
              </a:rPr>
              <a:t>arsenokoitais),</a:t>
            </a:r>
            <a:r>
              <a:rPr baseline="0">
                <a:solidFill>
                  <a:srgbClr val="FFF056"/>
                </a:solidFill>
              </a:rPr>
              <a:t> slave traders (</a:t>
            </a:r>
            <a:r>
              <a:rPr baseline="0" i="1">
                <a:solidFill>
                  <a:srgbClr val="FFF056"/>
                </a:solidFill>
              </a:rPr>
              <a:t>andrpodistais)</a:t>
            </a:r>
            <a:r>
              <a:rPr baseline="0">
                <a:solidFill>
                  <a:srgbClr val="FFF056"/>
                </a:solidFill>
              </a:rPr>
              <a:t>,</a:t>
            </a:r>
            <a:r>
              <a:rPr baseline="0"/>
              <a:t> liars, perjurers, and whatever else is contrary to the sound teaching </a:t>
            </a:r>
            <a:r>
              <a:t>11 </a:t>
            </a:r>
            <a:r>
              <a:rPr baseline="0"/>
              <a:t>that conforms to the glorious gospel of the blessed God, with which I was entrusted.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Romans 1.18-26…"/>
          <p:cNvSpPr txBox="1"/>
          <p:nvPr>
            <p:ph type="title"/>
          </p:nvPr>
        </p:nvSpPr>
        <p:spPr>
          <a:prstGeom prst="rect">
            <a:avLst/>
          </a:prstGeom>
        </p:spPr>
        <p:txBody>
          <a:bodyPr/>
          <a:lstStyle/>
          <a:p>
            <a:pPr defTabSz="1560575">
              <a:defRPr spc="-81" sz="8192"/>
            </a:pPr>
            <a:r>
              <a:t>Romans 1.18-26</a:t>
            </a:r>
          </a:p>
          <a:p>
            <a:pPr defTabSz="1560575">
              <a:defRPr spc="-81" sz="8192"/>
            </a:pPr>
            <a:r>
              <a:t>-the wrath of God is revealed against the unjust and</a:t>
            </a:r>
          </a:p>
          <a:p>
            <a:pPr defTabSz="1560575">
              <a:defRPr spc="-81" sz="8192"/>
            </a:pPr>
            <a:r>
              <a:t>  ungodly</a:t>
            </a:r>
          </a:p>
          <a:p>
            <a:pPr defTabSz="1560575">
              <a:defRPr spc="-81" sz="8192"/>
            </a:pPr>
            <a:r>
              <a:t>-those who didn’t see how God was revealed in</a:t>
            </a:r>
          </a:p>
          <a:p>
            <a:pPr defTabSz="1560575">
              <a:defRPr spc="-81" sz="8192"/>
            </a:pPr>
            <a:r>
              <a:t>  creation</a:t>
            </a:r>
          </a:p>
          <a:p>
            <a:pPr defTabSz="1560575">
              <a:defRPr spc="-81" sz="8192"/>
            </a:pPr>
            <a:r>
              <a:t>-those who worshipped idols</a:t>
            </a:r>
          </a:p>
          <a:p>
            <a:pPr defTabSz="1560575">
              <a:defRPr spc="-81" sz="8192"/>
            </a:pPr>
            <a:r>
              <a:t>-those are the ones God has given over to degrading</a:t>
            </a:r>
          </a:p>
          <a:p>
            <a:pPr defTabSz="1560575">
              <a:defRPr spc="-81" sz="8192"/>
            </a:pPr>
            <a:r>
              <a:t>  passions leading to sexual violence (vv.26-27)</a:t>
            </a:r>
          </a:p>
          <a:p>
            <a:pPr defTabSz="1560575">
              <a:defRPr spc="-81" sz="8192"/>
            </a:pPr>
            <a:r>
              <a:t>-and to a debased mind leading to economic </a:t>
            </a:r>
          </a:p>
          <a:p>
            <a:pPr defTabSz="1560575">
              <a:defRPr spc="-81" sz="8192"/>
            </a:pPr>
            <a:r>
              <a:t>  violence (vv.28-32)</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Caligula…"/>
          <p:cNvSpPr txBox="1"/>
          <p:nvPr>
            <p:ph type="title"/>
          </p:nvPr>
        </p:nvSpPr>
        <p:spPr>
          <a:xfrm>
            <a:off x="16639609" y="474001"/>
            <a:ext cx="7120094" cy="12593441"/>
          </a:xfrm>
          <a:prstGeom prst="rect">
            <a:avLst/>
          </a:prstGeom>
        </p:spPr>
        <p:txBody>
          <a:bodyPr anchor="ctr"/>
          <a:lstStyle/>
          <a:p>
            <a:pPr algn="ctr">
              <a:defRPr spc="-96" sz="9600"/>
            </a:pPr>
            <a:r>
              <a:t>Caligula</a:t>
            </a:r>
          </a:p>
          <a:p>
            <a:pPr algn="ctr">
              <a:defRPr spc="-96" sz="9600"/>
            </a:pPr>
            <a:r>
              <a:t>(37-41 CE)</a:t>
            </a:r>
          </a:p>
        </p:txBody>
      </p:sp>
      <p:pic>
        <p:nvPicPr>
          <p:cNvPr id="246" name="Caligula-Marble-1.jpg" descr="Caligula-Marble-1.jpg"/>
          <p:cNvPicPr>
            <a:picLocks noChangeAspect="1"/>
          </p:cNvPicPr>
          <p:nvPr/>
        </p:nvPicPr>
        <p:blipFill>
          <a:blip r:embed="rId2">
            <a:extLst/>
          </a:blip>
          <a:stretch>
            <a:fillRect/>
          </a:stretch>
        </p:blipFill>
        <p:spPr>
          <a:xfrm>
            <a:off x="447534" y="1321322"/>
            <a:ext cx="15852796" cy="1089879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image9.jpeg" descr="image9.jpeg"/>
          <p:cNvPicPr>
            <a:picLocks noChangeAspect="1"/>
          </p:cNvPicPr>
          <p:nvPr/>
        </p:nvPicPr>
        <p:blipFill>
          <a:blip r:embed="rId2">
            <a:extLst/>
          </a:blip>
          <a:stretch>
            <a:fillRect/>
          </a:stretch>
        </p:blipFill>
        <p:spPr>
          <a:xfrm>
            <a:off x="273457" y="95097"/>
            <a:ext cx="9613726" cy="13525806"/>
          </a:xfrm>
          <a:prstGeom prst="rect">
            <a:avLst/>
          </a:prstGeom>
          <a:ln w="12700">
            <a:miter lim="400000"/>
          </a:ln>
        </p:spPr>
      </p:pic>
      <p:sp>
        <p:nvSpPr>
          <p:cNvPr id="249" name="Claudius…"/>
          <p:cNvSpPr txBox="1"/>
          <p:nvPr/>
        </p:nvSpPr>
        <p:spPr>
          <a:xfrm>
            <a:off x="11269947" y="4411251"/>
            <a:ext cx="9476198" cy="334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sz="7000">
                <a:solidFill>
                  <a:srgbClr val="FFFFFF"/>
                </a:solidFill>
                <a:latin typeface="Book Antiqua"/>
                <a:ea typeface="Book Antiqua"/>
                <a:cs typeface="Book Antiqua"/>
                <a:sym typeface="Book Antiqua"/>
              </a:defRPr>
            </a:pPr>
            <a:r>
              <a:t>Claudius </a:t>
            </a:r>
          </a:p>
          <a:p>
            <a:pPr defTabSz="825500">
              <a:defRPr sz="7000">
                <a:solidFill>
                  <a:srgbClr val="FFFFFF"/>
                </a:solidFill>
                <a:latin typeface="Book Antiqua"/>
                <a:ea typeface="Book Antiqua"/>
                <a:cs typeface="Book Antiqua"/>
                <a:sym typeface="Book Antiqua"/>
              </a:defRPr>
            </a:pPr>
            <a:r>
              <a:t>(41-54 CE)</a:t>
            </a:r>
          </a:p>
          <a:p>
            <a:pPr defTabSz="825500">
              <a:defRPr sz="7000">
                <a:solidFill>
                  <a:srgbClr val="FFFFFF"/>
                </a:solidFill>
                <a:latin typeface="Book Antiqua"/>
                <a:ea typeface="Book Antiqua"/>
                <a:cs typeface="Book Antiqua"/>
                <a:sym typeface="Book Antiqua"/>
              </a:defRPr>
            </a:pPr>
            <a:r>
              <a:t>and Brittiania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1. It is a flashpoint for other issues…"/>
          <p:cNvSpPr txBox="1"/>
          <p:nvPr>
            <p:ph type="title"/>
          </p:nvPr>
        </p:nvSpPr>
        <p:spPr>
          <a:xfrm>
            <a:off x="228090" y="307767"/>
            <a:ext cx="23927820" cy="13137248"/>
          </a:xfrm>
          <a:prstGeom prst="rect">
            <a:avLst/>
          </a:prstGeom>
        </p:spPr>
        <p:txBody>
          <a:bodyPr/>
          <a:lstStyle/>
          <a:p>
            <a:pPr defTabSz="457200">
              <a:defRPr b="1" spc="0" sz="10600">
                <a:solidFill>
                  <a:srgbClr val="FFF056"/>
                </a:solidFill>
                <a:latin typeface="Book Antiqua"/>
                <a:ea typeface="Book Antiqua"/>
                <a:cs typeface="Book Antiqua"/>
                <a:sym typeface="Book Antiqua"/>
              </a:defRPr>
            </a:pPr>
            <a:r>
              <a:t>1. It is a flashpoint for other issues:</a:t>
            </a:r>
          </a:p>
          <a:p>
            <a:pPr lvl="1" indent="457200" defTabSz="457200">
              <a:lnSpc>
                <a:spcPct val="100000"/>
              </a:lnSpc>
              <a:defRPr b="0" spc="0" sz="10600">
                <a:solidFill>
                  <a:srgbClr val="FFFFFF"/>
                </a:solidFill>
                <a:latin typeface="Book Antiqua"/>
                <a:ea typeface="Book Antiqua"/>
                <a:cs typeface="Book Antiqua"/>
                <a:sym typeface="Book Antiqua"/>
              </a:defRPr>
            </a:pPr>
            <a:r>
              <a:t>	-authority of scripture</a:t>
            </a:r>
          </a:p>
          <a:p>
            <a:pPr lvl="1" indent="457200" defTabSz="457200">
              <a:lnSpc>
                <a:spcPct val="100000"/>
              </a:lnSpc>
              <a:defRPr b="0" spc="0" sz="10600">
                <a:solidFill>
                  <a:srgbClr val="FFFFFF"/>
                </a:solidFill>
                <a:latin typeface="Book Antiqua"/>
                <a:ea typeface="Book Antiqua"/>
                <a:cs typeface="Book Antiqua"/>
                <a:sym typeface="Book Antiqua"/>
              </a:defRPr>
            </a:pPr>
            <a:r>
              <a:t>	-what faithfulness looks like</a:t>
            </a:r>
          </a:p>
          <a:p>
            <a:pPr lvl="1" indent="457200" defTabSz="457200">
              <a:lnSpc>
                <a:spcPct val="100000"/>
              </a:lnSpc>
              <a:defRPr b="0" spc="0" sz="10600">
                <a:solidFill>
                  <a:srgbClr val="FFFFFF"/>
                </a:solidFill>
                <a:latin typeface="Book Antiqua"/>
                <a:ea typeface="Book Antiqua"/>
                <a:cs typeface="Book Antiqua"/>
                <a:sym typeface="Book Antiqua"/>
              </a:defRPr>
            </a:pPr>
            <a:r>
              <a:t>	-societal forces in relation to the</a:t>
            </a:r>
          </a:p>
          <a:p>
            <a:pPr lvl="1" indent="457200" defTabSz="457200">
              <a:lnSpc>
                <a:spcPct val="100000"/>
              </a:lnSpc>
              <a:defRPr b="0" spc="0" sz="10600">
                <a:solidFill>
                  <a:srgbClr val="FFFFFF"/>
                </a:solidFill>
                <a:latin typeface="Book Antiqua"/>
                <a:ea typeface="Book Antiqua"/>
                <a:cs typeface="Book Antiqua"/>
                <a:sym typeface="Book Antiqua"/>
              </a:defRPr>
            </a:pPr>
            <a:r>
              <a:t>    church</a:t>
            </a:r>
          </a:p>
          <a:p>
            <a:pPr lvl="1" indent="457200" defTabSz="457200">
              <a:lnSpc>
                <a:spcPct val="100000"/>
              </a:lnSpc>
              <a:defRPr b="0" spc="0" sz="10600">
                <a:solidFill>
                  <a:srgbClr val="FFFFFF"/>
                </a:solidFill>
                <a:latin typeface="Book Antiqua"/>
                <a:ea typeface="Book Antiqua"/>
                <a:cs typeface="Book Antiqua"/>
                <a:sym typeface="Book Antiqua"/>
              </a:defRPr>
            </a:pPr>
            <a:r>
              <a:t>	-fears about a slippery slope</a:t>
            </a:r>
          </a:p>
          <a:p>
            <a:pPr lvl="1" indent="457200" defTabSz="457200">
              <a:lnSpc>
                <a:spcPct val="100000"/>
              </a:lnSpc>
              <a:defRPr b="0" spc="0" sz="10600">
                <a:solidFill>
                  <a:srgbClr val="FFFFFF"/>
                </a:solidFill>
                <a:latin typeface="Book Antiqua"/>
                <a:ea typeface="Book Antiqua"/>
                <a:cs typeface="Book Antiqua"/>
                <a:sym typeface="Book Antiqua"/>
              </a:defRPr>
            </a:pPr>
            <a:r>
              <a:t>	-questions about how we define sin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Nero…"/>
          <p:cNvSpPr txBox="1"/>
          <p:nvPr>
            <p:ph type="title"/>
          </p:nvPr>
        </p:nvSpPr>
        <p:spPr>
          <a:xfrm>
            <a:off x="624297" y="9309396"/>
            <a:ext cx="23135406" cy="3758046"/>
          </a:xfrm>
          <a:prstGeom prst="rect">
            <a:avLst/>
          </a:prstGeom>
        </p:spPr>
        <p:txBody>
          <a:bodyPr/>
          <a:lstStyle/>
          <a:p>
            <a:pPr algn="ctr">
              <a:defRPr spc="-96" sz="9600"/>
            </a:pPr>
            <a:r>
              <a:t>Nero</a:t>
            </a:r>
          </a:p>
          <a:p>
            <a:pPr algn="ctr">
              <a:defRPr spc="-96" sz="9600"/>
            </a:pPr>
            <a:r>
              <a:t>(54-69 CE)</a:t>
            </a:r>
          </a:p>
        </p:txBody>
      </p:sp>
      <p:pic>
        <p:nvPicPr>
          <p:cNvPr id="252" name="Nero.jpg" descr="Nero.jpg"/>
          <p:cNvPicPr>
            <a:picLocks noChangeAspect="1"/>
          </p:cNvPicPr>
          <p:nvPr/>
        </p:nvPicPr>
        <p:blipFill>
          <a:blip r:embed="rId2">
            <a:extLst/>
          </a:blip>
          <a:stretch>
            <a:fillRect/>
          </a:stretch>
        </p:blipFill>
        <p:spPr>
          <a:xfrm>
            <a:off x="660820" y="672729"/>
            <a:ext cx="22143348" cy="8117239"/>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Romans 1.26-27…"/>
          <p:cNvSpPr txBox="1"/>
          <p:nvPr>
            <p:ph type="title"/>
          </p:nvPr>
        </p:nvSpPr>
        <p:spPr>
          <a:xfrm>
            <a:off x="305219" y="246673"/>
            <a:ext cx="23692656" cy="13314290"/>
          </a:xfrm>
          <a:prstGeom prst="rect">
            <a:avLst/>
          </a:prstGeom>
        </p:spPr>
        <p:txBody>
          <a:bodyPr/>
          <a:lstStyle/>
          <a:p>
            <a:pPr defTabSz="767715">
              <a:defRPr sz="8500"/>
            </a:pPr>
            <a:r>
              <a:t>Romans 1.26-27</a:t>
            </a:r>
          </a:p>
          <a:p>
            <a:pPr defTabSz="425194">
              <a:defRPr baseline="31999" sz="8500"/>
            </a:pPr>
            <a:r>
              <a:t>26 </a:t>
            </a:r>
            <a:r>
              <a:rPr baseline="0"/>
              <a:t>For this reason God gave them over to dishon-ourable passions. Their females exchanged nat-ural intercourse for unnatural, </a:t>
            </a:r>
            <a:r>
              <a:t>27 </a:t>
            </a:r>
            <a:r>
              <a:rPr baseline="0"/>
              <a:t>and in the same way also the males, giving up natural inter-course with females, were consumed with their passionate desires for one another. Males com-mitted shameless acts with males and received in their own persons the due penalty for their error.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Athaniasius (296-373 CE)…"/>
          <p:cNvSpPr txBox="1"/>
          <p:nvPr>
            <p:ph type="title"/>
          </p:nvPr>
        </p:nvSpPr>
        <p:spPr>
          <a:xfrm>
            <a:off x="10005958" y="454332"/>
            <a:ext cx="14250816" cy="13133496"/>
          </a:xfrm>
          <a:prstGeom prst="rect">
            <a:avLst/>
          </a:prstGeom>
        </p:spPr>
        <p:txBody>
          <a:bodyPr/>
          <a:lstStyle/>
          <a:p>
            <a:pPr defTabSz="457200">
              <a:defRPr sz="10000">
                <a:solidFill>
                  <a:srgbClr val="FFF056"/>
                </a:solidFill>
              </a:defRPr>
            </a:pPr>
            <a:r>
              <a:t>Athaniasius (296-373 CE) </a:t>
            </a:r>
          </a:p>
          <a:p>
            <a:pPr defTabSz="457200">
              <a:defRPr sz="10000">
                <a:solidFill>
                  <a:srgbClr val="FFF056"/>
                </a:solidFill>
              </a:defRPr>
            </a:pPr>
            <a:r>
              <a:t>in </a:t>
            </a:r>
            <a:r>
              <a:rPr i="1"/>
              <a:t>Contra Gentes</a:t>
            </a:r>
            <a:endParaRPr i="1"/>
          </a:p>
          <a:p>
            <a:pPr defTabSz="457200">
              <a:defRPr i="1" sz="10000"/>
            </a:pPr>
          </a:p>
          <a:p>
            <a:pPr defTabSz="457200">
              <a:defRPr sz="10000"/>
            </a:pPr>
            <a:r>
              <a:t>Romans 1.26 referred to cultic prostitution and the sexual rites between men and women in festivals to pagan gods.</a:t>
            </a:r>
          </a:p>
        </p:txBody>
      </p:sp>
      <p:pic>
        <p:nvPicPr>
          <p:cNvPr id="257" name="Athanasius of Alexandria.jpg" descr="Athanasius of Alexandria.jpg"/>
          <p:cNvPicPr>
            <a:picLocks noChangeAspect="1"/>
          </p:cNvPicPr>
          <p:nvPr/>
        </p:nvPicPr>
        <p:blipFill>
          <a:blip r:embed="rId2">
            <a:extLst/>
          </a:blip>
          <a:stretch>
            <a:fillRect/>
          </a:stretch>
        </p:blipFill>
        <p:spPr>
          <a:xfrm>
            <a:off x="279245" y="433457"/>
            <a:ext cx="9582371" cy="12849087"/>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John Chrysostom.jpg" descr="John Chrysostom.jpg"/>
          <p:cNvPicPr>
            <a:picLocks noChangeAspect="1"/>
          </p:cNvPicPr>
          <p:nvPr/>
        </p:nvPicPr>
        <p:blipFill>
          <a:blip r:embed="rId2">
            <a:extLst/>
          </a:blip>
          <a:stretch>
            <a:fillRect/>
          </a:stretch>
        </p:blipFill>
        <p:spPr>
          <a:xfrm>
            <a:off x="605977" y="5021658"/>
            <a:ext cx="10853034" cy="8182304"/>
          </a:xfrm>
          <a:prstGeom prst="rect">
            <a:avLst/>
          </a:prstGeom>
          <a:ln w="12700">
            <a:miter lim="400000"/>
          </a:ln>
        </p:spPr>
      </p:pic>
      <p:sp>
        <p:nvSpPr>
          <p:cNvPr id="260" name="Chrysostom (347-407 CE) in his Homily on Romans…"/>
          <p:cNvSpPr txBox="1"/>
          <p:nvPr/>
        </p:nvSpPr>
        <p:spPr>
          <a:xfrm>
            <a:off x="439406" y="304800"/>
            <a:ext cx="22843740" cy="131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0600">
                <a:solidFill>
                  <a:srgbClr val="FFF056"/>
                </a:solidFill>
                <a:latin typeface="Book Antiqua"/>
                <a:ea typeface="Book Antiqua"/>
                <a:cs typeface="Book Antiqua"/>
                <a:sym typeface="Book Antiqua"/>
              </a:defRPr>
            </a:pPr>
            <a:r>
              <a:t>Chrysostom (347-407 CE) in his </a:t>
            </a:r>
            <a:r>
              <a:rPr i="1"/>
              <a:t>Homily on Romans</a:t>
            </a:r>
          </a:p>
          <a:p>
            <a:pPr algn="l" defTabSz="457200">
              <a:defRPr sz="10600">
                <a:solidFill>
                  <a:srgbClr val="FFFFFF"/>
                </a:solidFill>
                <a:latin typeface="Book Antiqua"/>
                <a:ea typeface="Book Antiqua"/>
                <a:cs typeface="Book Antiqua"/>
                <a:sym typeface="Book Antiqua"/>
              </a:defRPr>
            </a:pPr>
            <a:r>
              <a:t>Romans 1.26 referred to cultic </a:t>
            </a:r>
          </a:p>
          <a:p>
            <a:pPr algn="l" defTabSz="457200">
              <a:defRPr sz="10600">
                <a:solidFill>
                  <a:srgbClr val="FFFFFF"/>
                </a:solidFill>
                <a:latin typeface="Book Antiqua"/>
                <a:ea typeface="Book Antiqua"/>
                <a:cs typeface="Book Antiqua"/>
                <a:sym typeface="Book Antiqua"/>
              </a:defRPr>
            </a:pPr>
            <a:r>
              <a:t>                                  prostitution and</a:t>
            </a:r>
          </a:p>
          <a:p>
            <a:pPr algn="l" defTabSz="457200">
              <a:defRPr sz="10600">
                <a:solidFill>
                  <a:srgbClr val="FFFFFF"/>
                </a:solidFill>
                <a:latin typeface="Book Antiqua"/>
                <a:ea typeface="Book Antiqua"/>
                <a:cs typeface="Book Antiqua"/>
                <a:sym typeface="Book Antiqua"/>
              </a:defRPr>
            </a:pPr>
            <a:r>
              <a:t>                                  the sexual rites</a:t>
            </a:r>
          </a:p>
          <a:p>
            <a:pPr algn="l" defTabSz="457200">
              <a:defRPr sz="10600">
                <a:solidFill>
                  <a:srgbClr val="FFFFFF"/>
                </a:solidFill>
                <a:latin typeface="Book Antiqua"/>
                <a:ea typeface="Book Antiqua"/>
                <a:cs typeface="Book Antiqua"/>
                <a:sym typeface="Book Antiqua"/>
              </a:defRPr>
            </a:pPr>
            <a:r>
              <a:t>                                  between men and</a:t>
            </a:r>
          </a:p>
          <a:p>
            <a:pPr algn="l" defTabSz="457200">
              <a:defRPr sz="10600">
                <a:solidFill>
                  <a:srgbClr val="FFFFFF"/>
                </a:solidFill>
                <a:latin typeface="Book Antiqua"/>
                <a:ea typeface="Book Antiqua"/>
                <a:cs typeface="Book Antiqua"/>
                <a:sym typeface="Book Antiqua"/>
              </a:defRPr>
            </a:pPr>
            <a:r>
              <a:t>                                  women in festivals</a:t>
            </a:r>
          </a:p>
          <a:p>
            <a:pPr algn="l" defTabSz="457200">
              <a:defRPr sz="10600">
                <a:solidFill>
                  <a:srgbClr val="FFFFFF"/>
                </a:solidFill>
                <a:latin typeface="Book Antiqua"/>
                <a:ea typeface="Book Antiqua"/>
                <a:cs typeface="Book Antiqua"/>
                <a:sym typeface="Book Antiqua"/>
              </a:defRPr>
            </a:pPr>
            <a:r>
              <a:t>                                  to pagan gods.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Ambrosiaster, Commentary on the Thirteen Pauline Letters (366-384 CE).…"/>
          <p:cNvSpPr txBox="1"/>
          <p:nvPr>
            <p:ph type="title"/>
          </p:nvPr>
        </p:nvSpPr>
        <p:spPr>
          <a:xfrm>
            <a:off x="390015" y="578321"/>
            <a:ext cx="23127686" cy="12764441"/>
          </a:xfrm>
          <a:prstGeom prst="rect">
            <a:avLst/>
          </a:prstGeom>
        </p:spPr>
        <p:txBody>
          <a:bodyPr/>
          <a:lstStyle/>
          <a:p>
            <a:pPr defTabSz="448055">
              <a:defRPr sz="10200"/>
            </a:pPr>
            <a:r>
              <a:t>Ambrosiaster, </a:t>
            </a:r>
            <a:r>
              <a:rPr i="1"/>
              <a:t>Commentary on the Thirteen Pauline Letters </a:t>
            </a:r>
            <a:r>
              <a:t>(366-384 CE). </a:t>
            </a:r>
          </a:p>
          <a:p>
            <a:pPr defTabSz="448055">
              <a:defRPr sz="10200"/>
            </a:pPr>
          </a:p>
          <a:p>
            <a:pPr defTabSz="448055">
              <a:defRPr sz="10200"/>
            </a:pPr>
            <a:r>
              <a:t>Ambrosiaster was the first to interpret this verse as referring to same-sex relations between women, and when that interpretation was introduced, it had to be argued for.</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Romans 1.18-20…"/>
          <p:cNvSpPr txBox="1"/>
          <p:nvPr>
            <p:ph type="title"/>
          </p:nvPr>
        </p:nvSpPr>
        <p:spPr>
          <a:prstGeom prst="rect">
            <a:avLst/>
          </a:prstGeom>
        </p:spPr>
        <p:txBody>
          <a:bodyPr/>
          <a:lstStyle/>
          <a:p>
            <a:pPr defTabSz="1536191">
              <a:defRPr spc="-80" sz="8064">
                <a:latin typeface="Book Antiqua"/>
                <a:ea typeface="Book Antiqua"/>
                <a:cs typeface="Book Antiqua"/>
                <a:sym typeface="Book Antiqua"/>
              </a:defRPr>
            </a:pPr>
            <a:r>
              <a:t>Romans 1.18-20</a:t>
            </a:r>
          </a:p>
          <a:p>
            <a:pPr defTabSz="288036">
              <a:defRPr spc="0" sz="8064">
                <a:latin typeface="Book Antiqua"/>
                <a:ea typeface="Book Antiqua"/>
                <a:cs typeface="Book Antiqua"/>
                <a:sym typeface="Book Antiqua"/>
              </a:defRPr>
            </a:pPr>
            <a:r>
              <a:rPr baseline="31999"/>
              <a:t>18 </a:t>
            </a:r>
            <a:r>
              <a:t>The wrath of God is being revealed from heaven against all the godlessness and injustice of people who suppress the truth by their injustice, </a:t>
            </a:r>
            <a:r>
              <a:rPr baseline="31999"/>
              <a:t>19 </a:t>
            </a:r>
            <a:r>
              <a:t>since what may be known about God is plain to them, because God has made it plain to them. </a:t>
            </a:r>
            <a:r>
              <a:rPr baseline="31999"/>
              <a:t>20 </a:t>
            </a:r>
            <a:r>
              <a:t>For since the creation of the world God’s invisible qualities—God’s eternal power and divine nature—have been clearly seen, being understood from what has been made, so that people are without excuse.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6" name="Table"/>
          <p:cNvGraphicFramePr/>
          <p:nvPr/>
        </p:nvGraphicFramePr>
        <p:xfrm>
          <a:off x="352223" y="420437"/>
          <a:ext cx="23679554" cy="33775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8" name="Table"/>
          <p:cNvGraphicFramePr/>
          <p:nvPr/>
        </p:nvGraphicFramePr>
        <p:xfrm>
          <a:off x="352223" y="420437"/>
          <a:ext cx="23679554" cy="506635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0" name="Table"/>
          <p:cNvGraphicFramePr/>
          <p:nvPr/>
        </p:nvGraphicFramePr>
        <p:xfrm>
          <a:off x="352223" y="420437"/>
          <a:ext cx="23679554" cy="67551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3</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Dry land and Seas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2" name="Table"/>
          <p:cNvGraphicFramePr/>
          <p:nvPr/>
        </p:nvGraphicFramePr>
        <p:xfrm>
          <a:off x="352223" y="420437"/>
          <a:ext cx="23679554" cy="844392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3</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Dry land and Seas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4</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Sun to rule the day; moon to rule the night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2. It is a rupture with how we have traditionally viewed the world.…"/>
          <p:cNvSpPr txBox="1"/>
          <p:nvPr>
            <p:ph type="title"/>
          </p:nvPr>
        </p:nvSpPr>
        <p:spPr>
          <a:xfrm>
            <a:off x="174267" y="306294"/>
            <a:ext cx="24035466" cy="13103413"/>
          </a:xfrm>
          <a:prstGeom prst="rect">
            <a:avLst/>
          </a:prstGeom>
        </p:spPr>
        <p:txBody>
          <a:bodyPr/>
          <a:lstStyle/>
          <a:p>
            <a:pPr defTabSz="457200">
              <a:defRPr b="1" spc="0" sz="10200">
                <a:solidFill>
                  <a:srgbClr val="FFF056"/>
                </a:solidFill>
                <a:latin typeface="Book Antiqua"/>
                <a:ea typeface="Book Antiqua"/>
                <a:cs typeface="Book Antiqua"/>
                <a:sym typeface="Book Antiqua"/>
              </a:defRPr>
            </a:pPr>
            <a:r>
              <a:t>2. It is a rupture with how we have traditionally viewed the world:</a:t>
            </a:r>
          </a:p>
          <a:p>
            <a:pPr defTabSz="457200">
              <a:defRPr spc="0" sz="10200">
                <a:latin typeface="Book Antiqua"/>
                <a:ea typeface="Book Antiqua"/>
                <a:cs typeface="Book Antiqua"/>
                <a:sym typeface="Book Antiqua"/>
              </a:defRPr>
            </a:pPr>
            <a:r>
              <a:t> -some have grown up in a binary world</a:t>
            </a:r>
          </a:p>
          <a:p>
            <a:pPr defTabSz="457200">
              <a:defRPr spc="0" sz="10200">
                <a:latin typeface="Book Antiqua"/>
                <a:ea typeface="Book Antiqua"/>
                <a:cs typeface="Book Antiqua"/>
                <a:sym typeface="Book Antiqua"/>
              </a:defRPr>
            </a:pPr>
            <a:r>
              <a:t>	-we are “supposed” to have children</a:t>
            </a:r>
          </a:p>
          <a:p>
            <a:pPr defTabSz="457200">
              <a:defRPr spc="0" sz="10200">
                <a:latin typeface="Book Antiqua"/>
                <a:ea typeface="Book Antiqua"/>
                <a:cs typeface="Book Antiqua"/>
                <a:sym typeface="Book Antiqua"/>
              </a:defRPr>
            </a:pPr>
            <a:r>
              <a:t>	-some have always been told it is wrong</a:t>
            </a:r>
          </a:p>
          <a:p>
            <a:pPr defTabSz="457200">
              <a:defRPr spc="0" sz="10200">
                <a:latin typeface="Book Antiqua"/>
                <a:ea typeface="Book Antiqua"/>
                <a:cs typeface="Book Antiqua"/>
                <a:sym typeface="Book Antiqua"/>
              </a:defRPr>
            </a:pPr>
            <a:r>
              <a:t>	-we make the conversation about sex </a:t>
            </a:r>
          </a:p>
          <a:p>
            <a:pPr defTabSz="457200">
              <a:defRPr spc="0" sz="10200">
                <a:latin typeface="Book Antiqua"/>
                <a:ea typeface="Book Antiqua"/>
                <a:cs typeface="Book Antiqua"/>
                <a:sym typeface="Book Antiqua"/>
              </a:defRPr>
            </a:pPr>
            <a:r>
              <a:t>    and associate the LGBTQ+ community</a:t>
            </a:r>
          </a:p>
          <a:p>
            <a:pPr defTabSz="457200">
              <a:defRPr spc="0" sz="10200">
                <a:latin typeface="Book Antiqua"/>
                <a:ea typeface="Book Antiqua"/>
                <a:cs typeface="Book Antiqua"/>
                <a:sym typeface="Book Antiqua"/>
              </a:defRPr>
            </a:pPr>
            <a:r>
              <a:t>    with promiscuity</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4" name="Table"/>
          <p:cNvGraphicFramePr/>
          <p:nvPr/>
        </p:nvGraphicFramePr>
        <p:xfrm>
          <a:off x="352223" y="420437"/>
          <a:ext cx="23679554" cy="42409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2552122">
                <a:tc>
                  <a:txBody>
                    <a:bodyPr/>
                    <a:lstStyle/>
                    <a:p>
                      <a:pPr algn="l" defTabSz="457200"/>
                      <a:r>
                        <a:rPr sz="9600">
                          <a:solidFill>
                            <a:srgbClr val="FFFFFF"/>
                          </a:solidFill>
                          <a:latin typeface="Book Antiqua"/>
                          <a:ea typeface="Book Antiqua"/>
                          <a:cs typeface="Book Antiqua"/>
                          <a:sym typeface="Book Antiqua"/>
                        </a:rPr>
                        <a:t>Day 5</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Creatures that swim in the waters, birds that fly in the sky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6" name="Table"/>
          <p:cNvGraphicFramePr/>
          <p:nvPr/>
        </p:nvGraphicFramePr>
        <p:xfrm>
          <a:off x="352223" y="420437"/>
          <a:ext cx="23679554" cy="59296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2552122">
                <a:tc>
                  <a:txBody>
                    <a:bodyPr/>
                    <a:lstStyle/>
                    <a:p>
                      <a:pPr algn="l" defTabSz="457200"/>
                      <a:r>
                        <a:rPr sz="9600">
                          <a:solidFill>
                            <a:srgbClr val="FFFFFF"/>
                          </a:solidFill>
                          <a:latin typeface="Book Antiqua"/>
                          <a:ea typeface="Book Antiqua"/>
                          <a:cs typeface="Book Antiqua"/>
                          <a:sym typeface="Book Antiqua"/>
                        </a:rPr>
                        <a:t>Day 5</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Creatures that swim in the waters, birds that fly in the sky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6</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600">
                          <a:solidFill>
                            <a:srgbClr val="FFFFFF"/>
                          </a:solidFill>
                          <a:latin typeface="Book Antiqua"/>
                          <a:ea typeface="Book Antiqua"/>
                          <a:cs typeface="Book Antiqua"/>
                          <a:sym typeface="Book Antiqua"/>
                        </a:rPr>
                        <a:t>Animals on the earth; Humanity: Male and Female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8" name="Table"/>
          <p:cNvGraphicFramePr/>
          <p:nvPr/>
        </p:nvGraphicFramePr>
        <p:xfrm>
          <a:off x="352223" y="420437"/>
          <a:ext cx="23679554" cy="126848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3089"/>
                <a:gridCol w="18536464"/>
              </a:tblGrid>
              <a:tr h="1688783">
                <a:tc>
                  <a:txBody>
                    <a:bodyPr/>
                    <a:lstStyle/>
                    <a:p>
                      <a:pPr defTabSz="457200"/>
                      <a:r>
                        <a:rPr b="1" sz="96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76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3</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Dry land and Seas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4</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Sun to rule the day; moon to rule the night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2552122">
                <a:tc>
                  <a:txBody>
                    <a:bodyPr/>
                    <a:lstStyle/>
                    <a:p>
                      <a:pPr algn="l" defTabSz="457200"/>
                      <a:r>
                        <a:rPr sz="9600">
                          <a:solidFill>
                            <a:srgbClr val="FFFFFF"/>
                          </a:solidFill>
                          <a:latin typeface="Book Antiqua"/>
                          <a:ea typeface="Book Antiqua"/>
                          <a:cs typeface="Book Antiqua"/>
                          <a:sym typeface="Book Antiqua"/>
                        </a:rPr>
                        <a:t>Day 5</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Creatures that swim in the waters, birds that fly in the sky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688783">
                <a:tc>
                  <a:txBody>
                    <a:bodyPr/>
                    <a:lstStyle/>
                    <a:p>
                      <a:pPr algn="l" defTabSz="457200"/>
                      <a:r>
                        <a:rPr sz="9600">
                          <a:solidFill>
                            <a:srgbClr val="FFFFFF"/>
                          </a:solidFill>
                          <a:latin typeface="Book Antiqua"/>
                          <a:ea typeface="Book Antiqua"/>
                          <a:cs typeface="Book Antiqua"/>
                          <a:sym typeface="Book Antiqua"/>
                        </a:rPr>
                        <a:t>Day 6</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7600">
                          <a:solidFill>
                            <a:srgbClr val="FFFFFF"/>
                          </a:solidFill>
                          <a:latin typeface="Book Antiqua"/>
                          <a:ea typeface="Book Antiqua"/>
                          <a:cs typeface="Book Antiqua"/>
                          <a:sym typeface="Book Antiqua"/>
                        </a:rPr>
                        <a:t>Animals on the earth; Humanity: Male and Female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0" name="Table"/>
          <p:cNvGraphicFramePr/>
          <p:nvPr/>
        </p:nvGraphicFramePr>
        <p:xfrm>
          <a:off x="398368" y="475649"/>
          <a:ext cx="23587263" cy="32780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34234"/>
                <a:gridCol w="10947491"/>
                <a:gridCol w="10005538"/>
              </a:tblGrid>
              <a:tr h="1960559">
                <a:tc>
                  <a:txBody>
                    <a:bodyPr/>
                    <a:lstStyle/>
                    <a:p>
                      <a:pPr defTabSz="457200"/>
                      <a:r>
                        <a:rPr b="1" sz="98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317517">
                <a:tc>
                  <a:txBody>
                    <a:bodyPr/>
                    <a:lstStyle/>
                    <a:p>
                      <a:pPr defTabSz="457200"/>
                      <a:r>
                        <a:rPr sz="98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Twilight, Dusk, Dawn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2" name="Table"/>
          <p:cNvGraphicFramePr/>
          <p:nvPr/>
        </p:nvGraphicFramePr>
        <p:xfrm>
          <a:off x="398368" y="475649"/>
          <a:ext cx="23587263" cy="470388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34234"/>
                <a:gridCol w="10947491"/>
                <a:gridCol w="10005538"/>
              </a:tblGrid>
              <a:tr h="1960559">
                <a:tc>
                  <a:txBody>
                    <a:bodyPr/>
                    <a:lstStyle/>
                    <a:p>
                      <a:pPr defTabSz="457200"/>
                      <a:r>
                        <a:rPr b="1" sz="95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317517">
                <a:tc>
                  <a:txBody>
                    <a:bodyPr/>
                    <a:lstStyle/>
                    <a:p>
                      <a:pPr defTabSz="457200"/>
                      <a:r>
                        <a:rPr sz="95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Twilight, Dusk, Dawn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425804">
                <a:tc>
                  <a:txBody>
                    <a:bodyPr/>
                    <a:lstStyle/>
                    <a:p>
                      <a:pPr defTabSz="457200"/>
                      <a:r>
                        <a:rPr sz="95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Rain, the Hydro-logical Cycle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4" name="Table"/>
          <p:cNvGraphicFramePr/>
          <p:nvPr/>
        </p:nvGraphicFramePr>
        <p:xfrm>
          <a:off x="398368" y="1036680"/>
          <a:ext cx="23587263" cy="596383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34234"/>
                <a:gridCol w="10947491"/>
                <a:gridCol w="10005538"/>
              </a:tblGrid>
              <a:tr h="1960559">
                <a:tc>
                  <a:txBody>
                    <a:bodyPr/>
                    <a:lstStyle/>
                    <a:p>
                      <a:pPr defTabSz="457200"/>
                      <a:r>
                        <a:rPr b="1" sz="95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317517">
                <a:tc>
                  <a:txBody>
                    <a:bodyPr/>
                    <a:lstStyle/>
                    <a:p>
                      <a:pPr defTabSz="457200"/>
                      <a:r>
                        <a:rPr sz="95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Twilight, Dusk, Dawn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425804">
                <a:tc>
                  <a:txBody>
                    <a:bodyPr/>
                    <a:lstStyle/>
                    <a:p>
                      <a:pPr defTabSz="457200"/>
                      <a:r>
                        <a:rPr sz="95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Rain, the Hydro-logical Cycle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259958">
                <a:tc>
                  <a:txBody>
                    <a:bodyPr/>
                    <a:lstStyle/>
                    <a:p>
                      <a:pPr defTabSz="457200"/>
                      <a:r>
                        <a:rPr sz="9500">
                          <a:solidFill>
                            <a:srgbClr val="FFFFFF"/>
                          </a:solidFill>
                          <a:latin typeface="Book Antiqua"/>
                          <a:ea typeface="Book Antiqua"/>
                          <a:cs typeface="Book Antiqua"/>
                          <a:sym typeface="Book Antiqua"/>
                        </a:rPr>
                        <a:t>Day 3</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Dry land and Seas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Marsh, wetlands, swamps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6" name="Table"/>
          <p:cNvGraphicFramePr/>
          <p:nvPr/>
        </p:nvGraphicFramePr>
        <p:xfrm>
          <a:off x="398368" y="475649"/>
          <a:ext cx="23818888" cy="392111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0102"/>
                <a:gridCol w="11054994"/>
                <a:gridCol w="10103791"/>
              </a:tblGrid>
              <a:tr h="1960559">
                <a:tc>
                  <a:txBody>
                    <a:bodyPr/>
                    <a:lstStyle/>
                    <a:p>
                      <a:pPr defTabSz="457200"/>
                      <a:r>
                        <a:rPr b="1" sz="95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60559">
                <a:tc>
                  <a:txBody>
                    <a:bodyPr/>
                    <a:lstStyle/>
                    <a:p>
                      <a:pPr defTabSz="457200"/>
                      <a:r>
                        <a:rPr sz="9500">
                          <a:solidFill>
                            <a:srgbClr val="FFFFFF"/>
                          </a:solidFill>
                          <a:latin typeface="Book Antiqua"/>
                          <a:ea typeface="Book Antiqua"/>
                          <a:cs typeface="Book Antiqua"/>
                          <a:sym typeface="Book Antiqua"/>
                        </a:rPr>
                        <a:t>Day 4</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Sun to rule day; moon to rule night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Moon in the daytime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8" name="Table"/>
          <p:cNvGraphicFramePr/>
          <p:nvPr/>
        </p:nvGraphicFramePr>
        <p:xfrm>
          <a:off x="398368" y="475649"/>
          <a:ext cx="23818888" cy="59121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0102"/>
                <a:gridCol w="11054994"/>
                <a:gridCol w="10103791"/>
              </a:tblGrid>
              <a:tr h="1960559">
                <a:tc>
                  <a:txBody>
                    <a:bodyPr/>
                    <a:lstStyle/>
                    <a:p>
                      <a:pPr defTabSz="457200"/>
                      <a:r>
                        <a:rPr b="1" sz="95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60559">
                <a:tc>
                  <a:txBody>
                    <a:bodyPr/>
                    <a:lstStyle/>
                    <a:p>
                      <a:pPr defTabSz="457200"/>
                      <a:r>
                        <a:rPr sz="9500">
                          <a:solidFill>
                            <a:srgbClr val="FFFFFF"/>
                          </a:solidFill>
                          <a:latin typeface="Book Antiqua"/>
                          <a:ea typeface="Book Antiqua"/>
                          <a:cs typeface="Book Antiqua"/>
                          <a:sym typeface="Book Antiqua"/>
                        </a:rPr>
                        <a:t>Day 4</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Sun to rule day; moon to rule night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Moon in the daytime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91057">
                <a:tc>
                  <a:txBody>
                    <a:bodyPr/>
                    <a:lstStyle/>
                    <a:p>
                      <a:pPr defTabSz="457200"/>
                      <a:r>
                        <a:rPr sz="9500">
                          <a:solidFill>
                            <a:srgbClr val="FFFFFF"/>
                          </a:solidFill>
                          <a:latin typeface="Book Antiqua"/>
                          <a:ea typeface="Book Antiqua"/>
                          <a:cs typeface="Book Antiqua"/>
                          <a:sym typeface="Book Antiqua"/>
                        </a:rPr>
                        <a:t>Day 5</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Creatures that swim in the waters, birds that fly in the sky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Amphibians,  gannets, puffins, ducks etc. </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90" name="Table"/>
          <p:cNvGraphicFramePr/>
          <p:nvPr/>
        </p:nvGraphicFramePr>
        <p:xfrm>
          <a:off x="398368" y="475649"/>
          <a:ext cx="23818888" cy="395161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0102"/>
                <a:gridCol w="11054994"/>
                <a:gridCol w="10103791"/>
              </a:tblGrid>
              <a:tr h="1960559">
                <a:tc>
                  <a:txBody>
                    <a:bodyPr/>
                    <a:lstStyle/>
                    <a:p>
                      <a:pPr defTabSz="457200"/>
                      <a:r>
                        <a:rPr b="1" sz="95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95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91057">
                <a:tc>
                  <a:txBody>
                    <a:bodyPr/>
                    <a:lstStyle/>
                    <a:p>
                      <a:pPr defTabSz="457200"/>
                      <a:r>
                        <a:rPr sz="9500">
                          <a:solidFill>
                            <a:srgbClr val="FFFFFF"/>
                          </a:solidFill>
                          <a:latin typeface="Book Antiqua"/>
                          <a:ea typeface="Book Antiqua"/>
                          <a:cs typeface="Book Antiqua"/>
                          <a:sym typeface="Book Antiqua"/>
                        </a:rPr>
                        <a:t>Day 6</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9500">
                          <a:solidFill>
                            <a:srgbClr val="FFFFFF"/>
                          </a:solidFill>
                          <a:latin typeface="Book Antiqua"/>
                          <a:ea typeface="Book Antiqua"/>
                          <a:cs typeface="Book Antiqua"/>
                          <a:sym typeface="Book Antiqua"/>
                        </a:rPr>
                        <a:t>Animals that move on the earth; Humanity: male and female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defRPr sz="9500">
                          <a:solidFill>
                            <a:srgbClr val="FFFFFF"/>
                          </a:solidFill>
                          <a:latin typeface="Book Antiqua"/>
                          <a:ea typeface="Book Antiqua"/>
                          <a:cs typeface="Book Antiqua"/>
                          <a:sym typeface="Book Antiqua"/>
                        </a:defRPr>
                      </a:pPr>
                      <a:r>
                        <a:t>Amphibians.</a:t>
                      </a:r>
                    </a:p>
                    <a:p>
                      <a:pPr algn="l" defTabSz="457200">
                        <a:defRPr sz="9500">
                          <a:solidFill>
                            <a:srgbClr val="FFFFFF"/>
                          </a:solidFill>
                          <a:latin typeface="Book Antiqua"/>
                          <a:ea typeface="Book Antiqua"/>
                          <a:cs typeface="Book Antiqua"/>
                          <a:sym typeface="Book Antiqua"/>
                        </a:defRPr>
                      </a:pPr>
                      <a:r>
                        <a:t>Humanity: 1-2% of people are intersex</a:t>
                      </a:r>
                    </a:p>
                    <a:p>
                      <a:pPr algn="l" defTabSz="457200">
                        <a:defRPr sz="9500">
                          <a:solidFill>
                            <a:srgbClr val="FFFFFF"/>
                          </a:solidFill>
                          <a:latin typeface="Book Antiqua"/>
                          <a:ea typeface="Book Antiqua"/>
                          <a:cs typeface="Book Antiqua"/>
                          <a:sym typeface="Book Antiqua"/>
                        </a:defRPr>
                      </a:pPr>
                      <a:r>
                        <a:t>(1.7% of people are redheads)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92" name="Table"/>
          <p:cNvGraphicFramePr/>
          <p:nvPr/>
        </p:nvGraphicFramePr>
        <p:xfrm>
          <a:off x="398368" y="475649"/>
          <a:ext cx="23818888" cy="1190651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60102"/>
                <a:gridCol w="11054994"/>
                <a:gridCol w="10103791"/>
              </a:tblGrid>
              <a:tr h="1960559">
                <a:tc>
                  <a:txBody>
                    <a:bodyPr/>
                    <a:lstStyle/>
                    <a:p>
                      <a:pPr defTabSz="457200"/>
                      <a:r>
                        <a:rPr b="1" sz="6000">
                          <a:solidFill>
                            <a:srgbClr val="FFFFFF"/>
                          </a:solidFill>
                          <a:latin typeface="Book Antiqua"/>
                          <a:ea typeface="Book Antiqua"/>
                          <a:cs typeface="Book Antiqua"/>
                          <a:sym typeface="Book Antiqua"/>
                        </a:rPr>
                        <a:t>Day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6000">
                          <a:solidFill>
                            <a:srgbClr val="FFFFFF"/>
                          </a:solidFill>
                          <a:latin typeface="Book Antiqua"/>
                          <a:ea typeface="Book Antiqua"/>
                          <a:cs typeface="Book Antiqua"/>
                          <a:sym typeface="Book Antiqua"/>
                        </a:rPr>
                        <a:t>What the Text tells us Was Created</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defTabSz="457200"/>
                      <a:r>
                        <a:rPr b="1" sz="6000">
                          <a:solidFill>
                            <a:srgbClr val="FFFFFF"/>
                          </a:solidFill>
                          <a:latin typeface="Book Antiqua"/>
                          <a:ea typeface="Book Antiqua"/>
                          <a:cs typeface="Book Antiqua"/>
                          <a:sym typeface="Book Antiqua"/>
                        </a:rPr>
                        <a:t>How the World Actually Works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317517">
                <a:tc>
                  <a:txBody>
                    <a:bodyPr/>
                    <a:lstStyle/>
                    <a:p>
                      <a:pPr algn="l" defTabSz="457200"/>
                      <a:r>
                        <a:rPr sz="6000">
                          <a:solidFill>
                            <a:srgbClr val="FFFFFF"/>
                          </a:solidFill>
                          <a:latin typeface="Book Antiqua"/>
                          <a:ea typeface="Book Antiqua"/>
                          <a:cs typeface="Book Antiqua"/>
                          <a:sym typeface="Book Antiqua"/>
                        </a:rPr>
                        <a:t>Day 1</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Light and Darkness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Twilight, Dusk, Dawn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425804">
                <a:tc>
                  <a:txBody>
                    <a:bodyPr/>
                    <a:lstStyle/>
                    <a:p>
                      <a:pPr algn="l" defTabSz="457200"/>
                      <a:r>
                        <a:rPr sz="6000">
                          <a:solidFill>
                            <a:srgbClr val="FFFFFF"/>
                          </a:solidFill>
                          <a:latin typeface="Book Antiqua"/>
                          <a:ea typeface="Book Antiqua"/>
                          <a:cs typeface="Book Antiqua"/>
                          <a:sym typeface="Book Antiqua"/>
                        </a:rPr>
                        <a:t>Day 2</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Waters Below and Sky above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Rain, the Hydrological Cycle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259958">
                <a:tc>
                  <a:txBody>
                    <a:bodyPr/>
                    <a:lstStyle/>
                    <a:p>
                      <a:pPr algn="l" defTabSz="457200"/>
                      <a:r>
                        <a:rPr sz="6000">
                          <a:solidFill>
                            <a:srgbClr val="FFFFFF"/>
                          </a:solidFill>
                          <a:latin typeface="Book Antiqua"/>
                          <a:ea typeface="Book Antiqua"/>
                          <a:cs typeface="Book Antiqua"/>
                          <a:sym typeface="Book Antiqua"/>
                        </a:rPr>
                        <a:t>Day 3</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Dry land and Seas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Marsh, wetlands, swamps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60559">
                <a:tc>
                  <a:txBody>
                    <a:bodyPr/>
                    <a:lstStyle/>
                    <a:p>
                      <a:pPr algn="l" defTabSz="457200"/>
                      <a:r>
                        <a:rPr sz="6000">
                          <a:solidFill>
                            <a:srgbClr val="FFFFFF"/>
                          </a:solidFill>
                          <a:latin typeface="Book Antiqua"/>
                          <a:ea typeface="Book Antiqua"/>
                          <a:cs typeface="Book Antiqua"/>
                          <a:sym typeface="Book Antiqua"/>
                        </a:rPr>
                        <a:t>Day 4</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Sun to rule the day; moon to rule the night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Moon in the daytime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91057">
                <a:tc>
                  <a:txBody>
                    <a:bodyPr/>
                    <a:lstStyle/>
                    <a:p>
                      <a:pPr algn="l" defTabSz="457200"/>
                      <a:r>
                        <a:rPr sz="6000">
                          <a:solidFill>
                            <a:srgbClr val="FFFFFF"/>
                          </a:solidFill>
                          <a:latin typeface="Book Antiqua"/>
                          <a:ea typeface="Book Antiqua"/>
                          <a:cs typeface="Book Antiqua"/>
                          <a:sym typeface="Book Antiqua"/>
                        </a:rPr>
                        <a:t>Day 5</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Creatures that swim in the waters, birds that fly in the sky</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Amphibians,  gannets, puffins, ducks etc. </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r h="1991057">
                <a:tc>
                  <a:txBody>
                    <a:bodyPr/>
                    <a:lstStyle/>
                    <a:p>
                      <a:pPr algn="l" defTabSz="457200"/>
                      <a:r>
                        <a:rPr sz="6000">
                          <a:solidFill>
                            <a:srgbClr val="FFFFFF"/>
                          </a:solidFill>
                          <a:latin typeface="Book Antiqua"/>
                          <a:ea typeface="Book Antiqua"/>
                          <a:cs typeface="Book Antiqua"/>
                          <a:sym typeface="Book Antiqua"/>
                        </a:rPr>
                        <a:t>Day 6</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r>
                        <a:rPr sz="6000">
                          <a:solidFill>
                            <a:srgbClr val="FFFFFF"/>
                          </a:solidFill>
                          <a:latin typeface="Book Antiqua"/>
                          <a:ea typeface="Book Antiqua"/>
                          <a:cs typeface="Book Antiqua"/>
                          <a:sym typeface="Book Antiqua"/>
                        </a:rPr>
                        <a:t>Animals that move on the earth; Humanity: male and female</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c>
                  <a:txBody>
                    <a:bodyPr/>
                    <a:lstStyle/>
                    <a:p>
                      <a:pPr algn="l" defTabSz="457200">
                        <a:defRPr sz="6000">
                          <a:solidFill>
                            <a:srgbClr val="FFFFFF"/>
                          </a:solidFill>
                          <a:latin typeface="Book Antiqua"/>
                          <a:ea typeface="Book Antiqua"/>
                          <a:cs typeface="Book Antiqua"/>
                          <a:sym typeface="Book Antiqua"/>
                        </a:defRPr>
                      </a:pPr>
                      <a:r>
                        <a:t>Amphibians, Humanity: 1-2% of people are intersex</a:t>
                      </a:r>
                    </a:p>
                    <a:p>
                      <a:pPr algn="l" defTabSz="457200">
                        <a:defRPr sz="6000">
                          <a:solidFill>
                            <a:srgbClr val="FFFFFF"/>
                          </a:solidFill>
                          <a:latin typeface="Book Antiqua"/>
                          <a:ea typeface="Book Antiqua"/>
                          <a:cs typeface="Book Antiqua"/>
                          <a:sym typeface="Book Antiqua"/>
                        </a:defRPr>
                      </a:pPr>
                      <a:r>
                        <a:t>(1.7% of people are redheads)</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027001"/>
                    </a:solidFill>
                  </a:tcPr>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3. This conversation or situation triggers uncomfortable feelings…"/>
          <p:cNvSpPr txBox="1"/>
          <p:nvPr>
            <p:ph type="title"/>
          </p:nvPr>
        </p:nvSpPr>
        <p:spPr>
          <a:xfrm>
            <a:off x="437728" y="474000"/>
            <a:ext cx="23321976" cy="12593443"/>
          </a:xfrm>
          <a:prstGeom prst="rect">
            <a:avLst/>
          </a:prstGeom>
        </p:spPr>
        <p:txBody>
          <a:bodyPr/>
          <a:lstStyle/>
          <a:p>
            <a:pPr defTabSz="438911">
              <a:defRPr b="1" spc="0" sz="10560">
                <a:solidFill>
                  <a:srgbClr val="FFF056"/>
                </a:solidFill>
                <a:latin typeface="Book Antiqua"/>
                <a:ea typeface="Book Antiqua"/>
                <a:cs typeface="Book Antiqua"/>
                <a:sym typeface="Book Antiqua"/>
              </a:defRPr>
            </a:pPr>
            <a:r>
              <a:t>3. This conversation or situation triggers uncomfortable feelings</a:t>
            </a:r>
          </a:p>
          <a:p>
            <a:pPr defTabSz="438911">
              <a:defRPr spc="0" sz="10560">
                <a:latin typeface="Book Antiqua"/>
                <a:ea typeface="Book Antiqua"/>
                <a:cs typeface="Book Antiqua"/>
                <a:sym typeface="Book Antiqua"/>
              </a:defRPr>
            </a:pPr>
            <a:r>
              <a:t>	-uncovering of past trauma</a:t>
            </a:r>
          </a:p>
          <a:p>
            <a:pPr defTabSz="438911">
              <a:defRPr spc="0" sz="10560">
                <a:latin typeface="Book Antiqua"/>
                <a:ea typeface="Book Antiqua"/>
                <a:cs typeface="Book Antiqua"/>
                <a:sym typeface="Book Antiqua"/>
              </a:defRPr>
            </a:pPr>
            <a:r>
              <a:t>	-the “yuck” factor of talking about sex</a:t>
            </a:r>
          </a:p>
          <a:p>
            <a:pPr defTabSz="438911">
              <a:defRPr spc="0" sz="10560">
                <a:latin typeface="Book Antiqua"/>
                <a:ea typeface="Book Antiqua"/>
                <a:cs typeface="Book Antiqua"/>
                <a:sym typeface="Book Antiqua"/>
              </a:defRPr>
            </a:pPr>
            <a:r>
              <a:t>	-grief</a:t>
            </a:r>
          </a:p>
          <a:p>
            <a:pPr defTabSz="438911">
              <a:defRPr spc="0" sz="10560">
                <a:latin typeface="Book Antiqua"/>
                <a:ea typeface="Book Antiqua"/>
                <a:cs typeface="Book Antiqua"/>
                <a:sym typeface="Book Antiqua"/>
              </a:defRPr>
            </a:pPr>
            <a:r>
              <a:t>	-shame</a:t>
            </a:r>
          </a:p>
          <a:p>
            <a:pPr defTabSz="438911">
              <a:defRPr spc="0" sz="10560">
                <a:latin typeface="Book Antiqua"/>
                <a:ea typeface="Book Antiqua"/>
                <a:cs typeface="Book Antiqua"/>
                <a:sym typeface="Book Antiqua"/>
              </a:defRPr>
            </a:pPr>
            <a:r>
              <a:t> -fear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Genesis 2.7:…"/>
          <p:cNvSpPr txBox="1"/>
          <p:nvPr>
            <p:ph type="title"/>
          </p:nvPr>
        </p:nvSpPr>
        <p:spPr>
          <a:xfrm>
            <a:off x="437728" y="474000"/>
            <a:ext cx="23321976" cy="12593443"/>
          </a:xfrm>
          <a:prstGeom prst="rect">
            <a:avLst/>
          </a:prstGeom>
        </p:spPr>
        <p:txBody>
          <a:bodyPr anchor="ctr"/>
          <a:lstStyle/>
          <a:p>
            <a:pPr>
              <a:defRPr spc="-200"/>
            </a:pPr>
            <a:r>
              <a:t>Genesis 2.7:</a:t>
            </a:r>
          </a:p>
          <a:p>
            <a:pPr algn="ctr">
              <a:defRPr i="1" spc="-200"/>
            </a:pPr>
            <a:r>
              <a:t>'adam</a:t>
            </a:r>
          </a:p>
          <a:p>
            <a:pPr algn="ctr"/>
          </a:p>
          <a:p>
            <a:pPr algn="ctr">
              <a:defRPr spc="-200"/>
            </a:pPr>
            <a:r>
              <a:t>from </a:t>
            </a:r>
          </a:p>
          <a:p>
            <a:pPr algn="ctr"/>
          </a:p>
          <a:p>
            <a:pPr algn="ctr">
              <a:defRPr i="1" spc="-200"/>
            </a:pPr>
            <a:r>
              <a:t>'adamah</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adam = earth creature, earthling…"/>
          <p:cNvSpPr txBox="1"/>
          <p:nvPr>
            <p:ph type="title"/>
          </p:nvPr>
        </p:nvSpPr>
        <p:spPr>
          <a:xfrm>
            <a:off x="437728" y="474000"/>
            <a:ext cx="23321976" cy="12593443"/>
          </a:xfrm>
          <a:prstGeom prst="rect">
            <a:avLst/>
          </a:prstGeom>
        </p:spPr>
        <p:txBody>
          <a:bodyPr anchor="ctr"/>
          <a:lstStyle/>
          <a:p>
            <a:pPr algn="ctr" defTabSz="2170176">
              <a:defRPr i="1" spc="-200" sz="11300"/>
            </a:pPr>
            <a:r>
              <a:t>'adam = earth creature, earthling</a:t>
            </a:r>
          </a:p>
          <a:p>
            <a:pPr algn="ctr" defTabSz="2170176">
              <a:defRPr spc="-113" sz="11300"/>
            </a:pPr>
          </a:p>
          <a:p>
            <a:pPr algn="ctr" defTabSz="2170176">
              <a:defRPr spc="-200" sz="11300"/>
            </a:pPr>
            <a:r>
              <a:t>from </a:t>
            </a:r>
          </a:p>
          <a:p>
            <a:pPr algn="ctr" defTabSz="2170176">
              <a:defRPr spc="-113" sz="11300"/>
            </a:pPr>
          </a:p>
          <a:p>
            <a:pPr algn="ctr" defTabSz="2170176">
              <a:defRPr i="1" spc="-200" sz="11300"/>
            </a:pPr>
            <a:r>
              <a:t>'adamah = the earth</a:t>
            </a:r>
          </a:p>
          <a:p>
            <a:pPr algn="ctr" defTabSz="2170176">
              <a:defRPr i="1" spc="-113" sz="11300"/>
            </a:pPr>
          </a:p>
          <a:p>
            <a:pPr defTabSz="2170176">
              <a:defRPr spc="-200" sz="11300"/>
            </a:pPr>
            <a:r>
              <a:t>no sexual differentiation (not “male”)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Genesis 2.23:…"/>
          <p:cNvSpPr txBox="1"/>
          <p:nvPr>
            <p:ph type="title"/>
          </p:nvPr>
        </p:nvSpPr>
        <p:spPr>
          <a:xfrm>
            <a:off x="437728" y="474000"/>
            <a:ext cx="23321976" cy="12593443"/>
          </a:xfrm>
          <a:prstGeom prst="rect">
            <a:avLst/>
          </a:prstGeom>
        </p:spPr>
        <p:txBody>
          <a:bodyPr anchor="ctr"/>
          <a:lstStyle/>
          <a:p>
            <a:pPr defTabSz="2340862">
              <a:defRPr spc="-199" sz="12200"/>
            </a:pPr>
            <a:r>
              <a:t>Genesis 2.23:</a:t>
            </a:r>
          </a:p>
          <a:p>
            <a:pPr defTabSz="2340862">
              <a:defRPr spc="-122" sz="12200"/>
            </a:pPr>
          </a:p>
          <a:p>
            <a:pPr algn="ctr" defTabSz="2340862">
              <a:defRPr i="1" spc="-199" sz="12200"/>
            </a:pPr>
            <a:r>
              <a:t>ish</a:t>
            </a:r>
            <a:r>
              <a:rPr i="0"/>
              <a:t> = man / male</a:t>
            </a:r>
          </a:p>
          <a:p>
            <a:pPr algn="ctr" defTabSz="2340862">
              <a:defRPr spc="-122" sz="12200"/>
            </a:pPr>
          </a:p>
          <a:p>
            <a:pPr algn="ctr" defTabSz="2340862">
              <a:defRPr i="1" spc="-199" sz="12200"/>
            </a:pPr>
            <a:r>
              <a:t>ishah = </a:t>
            </a:r>
            <a:r>
              <a:rPr i="0"/>
              <a:t>woman / female</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Genesis 2:24:…"/>
          <p:cNvSpPr txBox="1"/>
          <p:nvPr>
            <p:ph type="title"/>
          </p:nvPr>
        </p:nvSpPr>
        <p:spPr>
          <a:xfrm>
            <a:off x="437728" y="474000"/>
            <a:ext cx="23321976" cy="12593443"/>
          </a:xfrm>
          <a:prstGeom prst="rect">
            <a:avLst/>
          </a:prstGeom>
        </p:spPr>
        <p:txBody>
          <a:bodyPr anchor="ctr"/>
          <a:lstStyle/>
          <a:p>
            <a:pPr defTabSz="2048255">
              <a:defRPr spc="-199" sz="10700"/>
            </a:pPr>
            <a:r>
              <a:t>Genesis 2:24: </a:t>
            </a:r>
            <a:endParaRPr spc="-107"/>
          </a:p>
          <a:p>
            <a:pPr defTabSz="2048255">
              <a:defRPr spc="-107" sz="10700"/>
            </a:pPr>
          </a:p>
          <a:p>
            <a:pPr defTabSz="2048255">
              <a:defRPr spc="-199" sz="10700"/>
            </a:pPr>
            <a:r>
              <a:t>Therefore a man leaves his father and mother and clings to his wife, and they become one flesh. </a:t>
            </a:r>
            <a:endParaRPr spc="-107"/>
          </a:p>
          <a:p>
            <a:pPr defTabSz="2048255">
              <a:defRPr spc="-107" sz="10700"/>
            </a:pPr>
          </a:p>
          <a:p>
            <a:pPr defTabSz="2048255">
              <a:defRPr spc="-199" sz="10700"/>
            </a:pPr>
            <a:r>
              <a:t>-this was not actually how it worked in the ancient world</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Genesis 25.37…"/>
          <p:cNvSpPr txBox="1"/>
          <p:nvPr>
            <p:ph type="title"/>
          </p:nvPr>
        </p:nvSpPr>
        <p:spPr>
          <a:xfrm>
            <a:off x="14348451" y="474001"/>
            <a:ext cx="9411251" cy="12935816"/>
          </a:xfrm>
          <a:prstGeom prst="rect">
            <a:avLst/>
          </a:prstGeom>
        </p:spPr>
        <p:txBody>
          <a:bodyPr/>
          <a:lstStyle/>
          <a:p>
            <a:pPr>
              <a:defRPr spc="-100" sz="9000"/>
            </a:pPr>
            <a:r>
              <a:t>Genesis 25.37</a:t>
            </a:r>
          </a:p>
          <a:p>
            <a:pPr>
              <a:defRPr spc="-100" sz="9000"/>
            </a:pPr>
            <a:r>
              <a:t> </a:t>
            </a:r>
            <a:r>
              <a:rPr baseline="31999"/>
              <a:t>27 </a:t>
            </a:r>
            <a:r>
              <a:t>When the boys grew up, Esau was a skillful hunter, a man of the field, while Jacob was a quiet man, living in tents.</a:t>
            </a:r>
          </a:p>
        </p:txBody>
      </p:sp>
      <p:pic>
        <p:nvPicPr>
          <p:cNvPr id="303" name="Tissot_The_Mess_of_Pottage.jpg" descr="Tissot_The_Mess_of_Pottage.jpg"/>
          <p:cNvPicPr>
            <a:picLocks noChangeAspect="1"/>
          </p:cNvPicPr>
          <p:nvPr/>
        </p:nvPicPr>
        <p:blipFill>
          <a:blip r:embed="rId2">
            <a:extLst/>
          </a:blip>
          <a:stretch>
            <a:fillRect/>
          </a:stretch>
        </p:blipFill>
        <p:spPr>
          <a:xfrm>
            <a:off x="135307" y="822013"/>
            <a:ext cx="13860554" cy="1099394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Genesis 37.2-4"/>
          <p:cNvSpPr txBox="1"/>
          <p:nvPr>
            <p:ph type="title"/>
          </p:nvPr>
        </p:nvSpPr>
        <p:spPr>
          <a:xfrm>
            <a:off x="12960204" y="10665455"/>
            <a:ext cx="11015219" cy="3117079"/>
          </a:xfrm>
          <a:prstGeom prst="rect">
            <a:avLst/>
          </a:prstGeom>
        </p:spPr>
        <p:txBody>
          <a:bodyPr/>
          <a:lstStyle>
            <a:lvl1pPr>
              <a:defRPr sz="12100"/>
            </a:lvl1pPr>
          </a:lstStyle>
          <a:p>
            <a:pPr/>
            <a:r>
              <a:t>Genesis 37.2-4</a:t>
            </a:r>
          </a:p>
        </p:txBody>
      </p:sp>
      <p:pic>
        <p:nvPicPr>
          <p:cNvPr id="306" name="Joseph Coat.jpg" descr="Joseph Coat.jpg"/>
          <p:cNvPicPr>
            <a:picLocks noChangeAspect="1"/>
          </p:cNvPicPr>
          <p:nvPr/>
        </p:nvPicPr>
        <p:blipFill>
          <a:blip r:embed="rId2">
            <a:extLst/>
          </a:blip>
          <a:stretch>
            <a:fillRect/>
          </a:stretch>
        </p:blipFill>
        <p:spPr>
          <a:xfrm>
            <a:off x="336821" y="484733"/>
            <a:ext cx="11939817" cy="11128375"/>
          </a:xfrm>
          <a:prstGeom prst="rect">
            <a:avLst/>
          </a:prstGeom>
          <a:ln w="12700">
            <a:miter lim="400000"/>
          </a:ln>
        </p:spPr>
      </p:pic>
      <p:pic>
        <p:nvPicPr>
          <p:cNvPr id="307" name="Joseph's Coat?.jpg" descr="Joseph's Coat?.jpg"/>
          <p:cNvPicPr>
            <a:picLocks noChangeAspect="1"/>
          </p:cNvPicPr>
          <p:nvPr/>
        </p:nvPicPr>
        <p:blipFill>
          <a:blip r:embed="rId3">
            <a:extLst/>
          </a:blip>
          <a:stretch>
            <a:fillRect/>
          </a:stretch>
        </p:blipFill>
        <p:spPr>
          <a:xfrm>
            <a:off x="13023316" y="2354434"/>
            <a:ext cx="11417433" cy="666363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ketonet passim…"/>
          <p:cNvSpPr txBox="1"/>
          <p:nvPr>
            <p:ph type="title"/>
          </p:nvPr>
        </p:nvSpPr>
        <p:spPr>
          <a:xfrm>
            <a:off x="437728" y="474000"/>
            <a:ext cx="23321976" cy="12593443"/>
          </a:xfrm>
          <a:prstGeom prst="rect">
            <a:avLst/>
          </a:prstGeom>
        </p:spPr>
        <p:txBody>
          <a:bodyPr/>
          <a:lstStyle/>
          <a:p>
            <a:pPr defTabSz="356615">
              <a:defRPr spc="0" sz="7400">
                <a:latin typeface="Book Antiqua"/>
                <a:ea typeface="Book Antiqua"/>
                <a:cs typeface="Book Antiqua"/>
                <a:sym typeface="Book Antiqua"/>
              </a:defRPr>
            </a:pPr>
            <a:r>
              <a:t> </a:t>
            </a:r>
            <a:r>
              <a:rPr i="1" sz="11100"/>
              <a:t>ketonet passim </a:t>
            </a:r>
            <a:endParaRPr i="1"/>
          </a:p>
          <a:p>
            <a:pPr defTabSz="356615">
              <a:defRPr i="1" spc="0" sz="11100">
                <a:latin typeface="Book Antiqua"/>
                <a:ea typeface="Book Antiqua"/>
                <a:cs typeface="Book Antiqua"/>
                <a:sym typeface="Book Antiqua"/>
              </a:defRPr>
            </a:pPr>
            <a:r>
              <a:t>-</a:t>
            </a:r>
            <a:r>
              <a:rPr i="0"/>
              <a:t>a coat of many colours </a:t>
            </a:r>
          </a:p>
          <a:p>
            <a:pPr defTabSz="356615">
              <a:defRPr spc="0" sz="11100">
                <a:latin typeface="Book Antiqua"/>
                <a:ea typeface="Book Antiqua"/>
                <a:cs typeface="Book Antiqua"/>
                <a:sym typeface="Book Antiqua"/>
              </a:defRPr>
            </a:pPr>
            <a:r>
              <a:t>              (=expensive)</a:t>
            </a:r>
          </a:p>
          <a:p>
            <a:pPr defTabSz="356615">
              <a:defRPr spc="0" sz="11100">
                <a:latin typeface="Book Antiqua"/>
                <a:ea typeface="Book Antiqua"/>
                <a:cs typeface="Book Antiqua"/>
                <a:sym typeface="Book Antiqua"/>
              </a:defRPr>
            </a:pPr>
            <a:r>
              <a:t>-a robe with long sleeves</a:t>
            </a:r>
          </a:p>
          <a:p>
            <a:pPr defTabSz="356615">
              <a:defRPr spc="0" sz="11100">
                <a:latin typeface="Book Antiqua"/>
                <a:ea typeface="Book Antiqua"/>
                <a:cs typeface="Book Antiqua"/>
                <a:sym typeface="Book Antiqua"/>
              </a:defRPr>
            </a:pPr>
            <a:r>
              <a:t>             (=like a princess might wear)</a:t>
            </a:r>
          </a:p>
          <a:p>
            <a:pPr defTabSz="356615">
              <a:defRPr spc="0" sz="11100">
                <a:latin typeface="Book Antiqua"/>
                <a:ea typeface="Book Antiqua"/>
                <a:cs typeface="Book Antiqua"/>
                <a:sym typeface="Book Antiqua"/>
              </a:defRPr>
            </a:pPr>
            <a:r>
              <a:t>-an ornamented robe</a:t>
            </a:r>
          </a:p>
          <a:p>
            <a:pPr defTabSz="356615">
              <a:defRPr spc="0" sz="11100">
                <a:latin typeface="Book Antiqua"/>
                <a:ea typeface="Book Antiqua"/>
                <a:cs typeface="Book Antiqua"/>
                <a:sym typeface="Book Antiqua"/>
              </a:defRPr>
            </a:pPr>
            <a:r>
              <a:t>              (=like a princess might wear)</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2 Sam 13.18,19 - Tamar…"/>
          <p:cNvSpPr txBox="1"/>
          <p:nvPr>
            <p:ph type="title"/>
          </p:nvPr>
        </p:nvSpPr>
        <p:spPr>
          <a:xfrm>
            <a:off x="437728" y="474000"/>
            <a:ext cx="23321976" cy="12593443"/>
          </a:xfrm>
          <a:prstGeom prst="rect">
            <a:avLst/>
          </a:prstGeom>
        </p:spPr>
        <p:txBody>
          <a:bodyPr/>
          <a:lstStyle/>
          <a:p>
            <a:pPr defTabSz="434340">
              <a:defRPr spc="0" sz="9000">
                <a:latin typeface="Book Antiqua"/>
                <a:ea typeface="Book Antiqua"/>
                <a:cs typeface="Book Antiqua"/>
                <a:sym typeface="Book Antiqua"/>
              </a:defRPr>
            </a:pPr>
            <a:r>
              <a:t>2 Sam 13.18,19 - Tamar</a:t>
            </a:r>
            <a:endParaRPr i="1"/>
          </a:p>
          <a:p>
            <a:pPr defTabSz="434340">
              <a:defRPr baseline="31999" spc="0" sz="9000">
                <a:latin typeface="Book Antiqua"/>
                <a:ea typeface="Book Antiqua"/>
                <a:cs typeface="Book Antiqua"/>
                <a:sym typeface="Book Antiqua"/>
              </a:defRPr>
            </a:pPr>
            <a:r>
              <a:t>18 </a:t>
            </a:r>
            <a:r>
              <a:rPr baseline="0"/>
              <a:t>(Now she was wearing an </a:t>
            </a:r>
            <a:r>
              <a:rPr baseline="0" i="1"/>
              <a:t>ketonet passim</a:t>
            </a:r>
            <a:r>
              <a:rPr baseline="0"/>
              <a:t>, for this is how the virgin daughters of the king were clothed in robes in earlier times.) So his servant put her out and bolted the door after her. </a:t>
            </a:r>
            <a:r>
              <a:t>19 </a:t>
            </a:r>
            <a:r>
              <a:rPr baseline="0"/>
              <a:t>But Tamar put ashes on her head and tore the </a:t>
            </a:r>
            <a:r>
              <a:rPr baseline="0" i="1"/>
              <a:t>ketonet passim</a:t>
            </a:r>
            <a:r>
              <a:rPr baseline="0"/>
              <a:t> that she was wearing; she put her hand on her head and went away, crying aloud as she went.</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Judges 4-5…"/>
          <p:cNvSpPr txBox="1"/>
          <p:nvPr>
            <p:ph type="title"/>
          </p:nvPr>
        </p:nvSpPr>
        <p:spPr>
          <a:xfrm>
            <a:off x="10186905" y="578321"/>
            <a:ext cx="13330797" cy="12764441"/>
          </a:xfrm>
          <a:prstGeom prst="rect">
            <a:avLst/>
          </a:prstGeom>
        </p:spPr>
        <p:txBody>
          <a:bodyPr/>
          <a:lstStyle/>
          <a:p>
            <a:pPr defTabSz="808990">
              <a:defRPr sz="10900"/>
            </a:pPr>
            <a:r>
              <a:t>Judges 4-5</a:t>
            </a:r>
          </a:p>
          <a:p>
            <a:pPr defTabSz="808990">
              <a:defRPr sz="10900"/>
            </a:pPr>
          </a:p>
          <a:p>
            <a:pPr defTabSz="808990">
              <a:defRPr sz="10900"/>
            </a:pPr>
            <a:r>
              <a:t>Deborah, the prophet who was judging Israel, counsels Barak on how to defeat Sisera’s army. </a:t>
            </a:r>
          </a:p>
        </p:txBody>
      </p:sp>
      <p:pic>
        <p:nvPicPr>
          <p:cNvPr id="314" name="Deborah-and-Barak.jpg" descr="Deborah-and-Barak.jpg"/>
          <p:cNvPicPr>
            <a:picLocks noChangeAspect="1"/>
          </p:cNvPicPr>
          <p:nvPr/>
        </p:nvPicPr>
        <p:blipFill>
          <a:blip r:embed="rId2">
            <a:extLst/>
          </a:blip>
          <a:stretch>
            <a:fillRect/>
          </a:stretch>
        </p:blipFill>
        <p:spPr>
          <a:xfrm>
            <a:off x="304800" y="342900"/>
            <a:ext cx="9453775" cy="13235284"/>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Jael and Sisera.jpg" descr="Jael and Sisera.jpg"/>
          <p:cNvPicPr>
            <a:picLocks noChangeAspect="1"/>
          </p:cNvPicPr>
          <p:nvPr/>
        </p:nvPicPr>
        <p:blipFill>
          <a:blip r:embed="rId2">
            <a:extLst/>
          </a:blip>
          <a:stretch>
            <a:fillRect/>
          </a:stretch>
        </p:blipFill>
        <p:spPr>
          <a:xfrm>
            <a:off x="446148" y="510546"/>
            <a:ext cx="21895837" cy="12310328"/>
          </a:xfrm>
          <a:prstGeom prst="rect">
            <a:avLst/>
          </a:prstGeom>
          <a:ln w="12700">
            <a:miter lim="400000"/>
          </a:ln>
        </p:spPr>
      </p:pic>
      <p:sp>
        <p:nvSpPr>
          <p:cNvPr id="317" name="Rectangle"/>
          <p:cNvSpPr/>
          <p:nvPr/>
        </p:nvSpPr>
        <p:spPr>
          <a:xfrm>
            <a:off x="10695407" y="437995"/>
            <a:ext cx="13403139" cy="12840010"/>
          </a:xfrm>
          <a:prstGeom prst="rect">
            <a:avLst/>
          </a:prstGeom>
          <a:solidFill>
            <a:srgbClr val="02700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18" name="Jael, the wife of Heber, the Kenite invites Sisera into her tent."/>
          <p:cNvSpPr txBox="1"/>
          <p:nvPr/>
        </p:nvSpPr>
        <p:spPr>
          <a:xfrm>
            <a:off x="11524298" y="1852409"/>
            <a:ext cx="12115371" cy="962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2500">
                <a:solidFill>
                  <a:srgbClr val="FFFFFF"/>
                </a:solidFill>
                <a:latin typeface="Book Antiqua"/>
                <a:ea typeface="Book Antiqua"/>
                <a:cs typeface="Book Antiqua"/>
                <a:sym typeface="Book Antiqua"/>
              </a:defRPr>
            </a:lvl1pPr>
          </a:lstStyle>
          <a:p>
            <a:pPr/>
            <a:r>
              <a:t>Jael, the wife of Heber, the Kenite invites Sisera into her tent.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biblical diagram six acts.jpeg" descr="biblical diagram six acts.jpeg"/>
          <p:cNvPicPr>
            <a:picLocks noChangeAspect="1"/>
          </p:cNvPicPr>
          <p:nvPr/>
        </p:nvPicPr>
        <p:blipFill>
          <a:blip r:embed="rId2">
            <a:extLst/>
          </a:blip>
          <a:stretch>
            <a:fillRect/>
          </a:stretch>
        </p:blipFill>
        <p:spPr>
          <a:xfrm>
            <a:off x="3128610" y="334118"/>
            <a:ext cx="16190750" cy="12609332"/>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0" name="Jael and Sisera.jpg" descr="Jael and Sisera.jpg"/>
          <p:cNvPicPr>
            <a:picLocks noChangeAspect="1"/>
          </p:cNvPicPr>
          <p:nvPr/>
        </p:nvPicPr>
        <p:blipFill>
          <a:blip r:embed="rId2">
            <a:extLst/>
          </a:blip>
          <a:stretch>
            <a:fillRect/>
          </a:stretch>
        </p:blipFill>
        <p:spPr>
          <a:xfrm>
            <a:off x="1408437" y="456697"/>
            <a:ext cx="22771433" cy="12802605"/>
          </a:xfrm>
          <a:prstGeom prst="rect">
            <a:avLst/>
          </a:prstGeom>
          <a:ln w="12700">
            <a:miter lim="400000"/>
          </a:ln>
        </p:spPr>
      </p:pic>
      <p:sp>
        <p:nvSpPr>
          <p:cNvPr id="321" name="Rectangle"/>
          <p:cNvSpPr/>
          <p:nvPr/>
        </p:nvSpPr>
        <p:spPr>
          <a:xfrm>
            <a:off x="840949" y="245706"/>
            <a:ext cx="12108886" cy="13224590"/>
          </a:xfrm>
          <a:prstGeom prst="rect">
            <a:avLst/>
          </a:prstGeom>
          <a:solidFill>
            <a:srgbClr val="027001"/>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322" name="Jael puts a tent peg through Sisera’s temple."/>
          <p:cNvSpPr txBox="1"/>
          <p:nvPr/>
        </p:nvSpPr>
        <p:spPr>
          <a:xfrm>
            <a:off x="336940" y="4044949"/>
            <a:ext cx="12724994" cy="562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2000">
                <a:solidFill>
                  <a:srgbClr val="FFFFFF"/>
                </a:solidFill>
                <a:latin typeface="Book Antiqua"/>
                <a:ea typeface="Book Antiqua"/>
                <a:cs typeface="Book Antiqua"/>
                <a:sym typeface="Book Antiqua"/>
              </a:defRPr>
            </a:lvl1pPr>
          </a:lstStyle>
          <a:p>
            <a:pPr/>
            <a:r>
              <a:t>Jael puts a tent peg through Sisera’s temple.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4" name="Claudius and brittania.jpg" descr="Claudius and brittania.jpg"/>
          <p:cNvPicPr>
            <a:picLocks noChangeAspect="1"/>
          </p:cNvPicPr>
          <p:nvPr/>
        </p:nvPicPr>
        <p:blipFill>
          <a:blip r:embed="rId2">
            <a:extLst/>
          </a:blip>
          <a:stretch>
            <a:fillRect/>
          </a:stretch>
        </p:blipFill>
        <p:spPr>
          <a:xfrm>
            <a:off x="273457" y="95096"/>
            <a:ext cx="9613727" cy="13525807"/>
          </a:xfrm>
          <a:prstGeom prst="rect">
            <a:avLst/>
          </a:prstGeom>
          <a:ln w="12700">
            <a:miter lim="400000"/>
          </a:ln>
        </p:spPr>
      </p:pic>
      <p:sp>
        <p:nvSpPr>
          <p:cNvPr id="325" name="Claudius and Brittiania"/>
          <p:cNvSpPr txBox="1"/>
          <p:nvPr/>
        </p:nvSpPr>
        <p:spPr>
          <a:xfrm>
            <a:off x="11989037" y="4367250"/>
            <a:ext cx="9239630"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12000">
                <a:solidFill>
                  <a:srgbClr val="FFFFFF"/>
                </a:solidFill>
                <a:latin typeface="Book Antiqua"/>
                <a:ea typeface="Book Antiqua"/>
                <a:cs typeface="Book Antiqua"/>
                <a:sym typeface="Book Antiqua"/>
              </a:defRPr>
            </a:lvl1pPr>
          </a:lstStyle>
          <a:p>
            <a:pPr/>
            <a:r>
              <a:t>Claudius and Brittiania</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Nero…"/>
          <p:cNvSpPr txBox="1"/>
          <p:nvPr/>
        </p:nvSpPr>
        <p:spPr>
          <a:xfrm>
            <a:off x="13641203" y="2163928"/>
            <a:ext cx="6311504" cy="746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12000">
                <a:solidFill>
                  <a:srgbClr val="FFFFFF"/>
                </a:solidFill>
                <a:latin typeface="Book Antiqua"/>
                <a:ea typeface="Book Antiqua"/>
                <a:cs typeface="Book Antiqua"/>
                <a:sym typeface="Book Antiqua"/>
              </a:defRPr>
            </a:pPr>
            <a:r>
              <a:t>Nero </a:t>
            </a:r>
          </a:p>
          <a:p>
            <a:pPr defTabSz="825500">
              <a:defRPr sz="12000">
                <a:solidFill>
                  <a:srgbClr val="FFFFFF"/>
                </a:solidFill>
                <a:latin typeface="Book Antiqua"/>
                <a:ea typeface="Book Antiqua"/>
                <a:cs typeface="Book Antiqua"/>
                <a:sym typeface="Book Antiqua"/>
              </a:defRPr>
            </a:pPr>
            <a:r>
              <a:t>and a</a:t>
            </a:r>
          </a:p>
          <a:p>
            <a:pPr defTabSz="825500">
              <a:defRPr sz="12000">
                <a:solidFill>
                  <a:srgbClr val="FFFFFF"/>
                </a:solidFill>
                <a:latin typeface="Book Antiqua"/>
                <a:ea typeface="Book Antiqua"/>
                <a:cs typeface="Book Antiqua"/>
                <a:sym typeface="Book Antiqua"/>
              </a:defRPr>
            </a:pPr>
            <a:r>
              <a:t>Phrygian</a:t>
            </a:r>
          </a:p>
          <a:p>
            <a:pPr defTabSz="825500">
              <a:defRPr sz="12000">
                <a:solidFill>
                  <a:srgbClr val="FFFFFF"/>
                </a:solidFill>
                <a:latin typeface="Book Antiqua"/>
                <a:ea typeface="Book Antiqua"/>
                <a:cs typeface="Book Antiqua"/>
                <a:sym typeface="Book Antiqua"/>
              </a:defRPr>
            </a:pPr>
            <a:r>
              <a:t>Woman</a:t>
            </a:r>
          </a:p>
        </p:txBody>
      </p:sp>
      <p:pic>
        <p:nvPicPr>
          <p:cNvPr id="328" name="Nero and Phrygian woman.jpg" descr="Nero and Phrygian woman.jpg"/>
          <p:cNvPicPr>
            <a:picLocks noChangeAspect="1"/>
          </p:cNvPicPr>
          <p:nvPr/>
        </p:nvPicPr>
        <p:blipFill>
          <a:blip r:embed="rId2">
            <a:extLst/>
          </a:blip>
          <a:stretch>
            <a:fillRect/>
          </a:stretch>
        </p:blipFill>
        <p:spPr>
          <a:xfrm>
            <a:off x="365259" y="255606"/>
            <a:ext cx="8807490" cy="13204788"/>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Proverbs 31.10-31…"/>
          <p:cNvSpPr txBox="1"/>
          <p:nvPr>
            <p:ph type="title"/>
          </p:nvPr>
        </p:nvSpPr>
        <p:spPr>
          <a:xfrm>
            <a:off x="13453439" y="373239"/>
            <a:ext cx="10836125" cy="13161532"/>
          </a:xfrm>
          <a:prstGeom prst="rect">
            <a:avLst/>
          </a:prstGeom>
        </p:spPr>
        <p:txBody>
          <a:bodyPr anchor="ctr"/>
          <a:lstStyle/>
          <a:p>
            <a:pPr defTabSz="685165">
              <a:defRPr sz="9900"/>
            </a:pPr>
            <a:r>
              <a:t>Proverbs 31.10-31</a:t>
            </a:r>
          </a:p>
          <a:p>
            <a:pPr defTabSz="685165">
              <a:defRPr sz="9900"/>
            </a:pPr>
          </a:p>
          <a:p>
            <a:pPr defTabSz="379474">
              <a:spcBef>
                <a:spcPts val="900"/>
              </a:spcBef>
              <a:defRPr baseline="31999" sz="9900"/>
            </a:pPr>
            <a:r>
              <a:t>10 </a:t>
            </a:r>
            <a:r>
              <a:rPr baseline="0"/>
              <a:t>A valiant woman who can find?</a:t>
            </a:r>
          </a:p>
          <a:p>
            <a:pPr defTabSz="379474">
              <a:spcBef>
                <a:spcPts val="900"/>
              </a:spcBef>
              <a:defRPr sz="9900"/>
            </a:pPr>
          </a:p>
          <a:p>
            <a:pPr defTabSz="379474">
              <a:spcBef>
                <a:spcPts val="900"/>
              </a:spcBef>
              <a:defRPr sz="9900"/>
            </a:pPr>
            <a:r>
              <a:t>-“valiant” a word used for warriors</a:t>
            </a:r>
            <a:br/>
            <a:r>
              <a:t>    </a:t>
            </a:r>
          </a:p>
        </p:txBody>
      </p:sp>
      <p:pic>
        <p:nvPicPr>
          <p:cNvPr id="331" name="Proverbs 31 Woman.jpg" descr="Proverbs 31 Woman.jpg"/>
          <p:cNvPicPr>
            <a:picLocks noChangeAspect="1"/>
          </p:cNvPicPr>
          <p:nvPr/>
        </p:nvPicPr>
        <p:blipFill>
          <a:blip r:embed="rId2">
            <a:extLst/>
          </a:blip>
          <a:stretch>
            <a:fillRect/>
          </a:stretch>
        </p:blipFill>
        <p:spPr>
          <a:xfrm>
            <a:off x="203200" y="228600"/>
            <a:ext cx="12867648" cy="12867648"/>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3" name="Ruth and Naomi.jpg" descr="Ruth and Naomi.jpg"/>
          <p:cNvPicPr>
            <a:picLocks noChangeAspect="1"/>
          </p:cNvPicPr>
          <p:nvPr/>
        </p:nvPicPr>
        <p:blipFill>
          <a:blip r:embed="rId2">
            <a:extLst/>
          </a:blip>
          <a:stretch>
            <a:fillRect/>
          </a:stretch>
        </p:blipFill>
        <p:spPr>
          <a:xfrm>
            <a:off x="830287" y="508000"/>
            <a:ext cx="11925301" cy="12700000"/>
          </a:xfrm>
          <a:prstGeom prst="rect">
            <a:avLst/>
          </a:prstGeom>
          <a:ln w="12700">
            <a:miter lim="400000"/>
          </a:ln>
        </p:spPr>
      </p:pic>
      <p:sp>
        <p:nvSpPr>
          <p:cNvPr id="334" name="Ruth (the Moabite)…"/>
          <p:cNvSpPr txBox="1"/>
          <p:nvPr/>
        </p:nvSpPr>
        <p:spPr>
          <a:xfrm>
            <a:off x="13341590" y="1217270"/>
            <a:ext cx="10229482" cy="1188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2438400">
              <a:lnSpc>
                <a:spcPct val="90000"/>
              </a:lnSpc>
              <a:defRPr sz="12000">
                <a:solidFill>
                  <a:srgbClr val="FFFFFF"/>
                </a:solidFill>
                <a:latin typeface="Book Antiqua"/>
                <a:ea typeface="Book Antiqua"/>
                <a:cs typeface="Book Antiqua"/>
                <a:sym typeface="Book Antiqua"/>
              </a:defRPr>
            </a:pPr>
            <a:r>
              <a:t>Ruth (the Moabite)</a:t>
            </a:r>
          </a:p>
          <a:p>
            <a:pPr defTabSz="2438400">
              <a:lnSpc>
                <a:spcPct val="90000"/>
              </a:lnSpc>
              <a:defRPr sz="12000">
                <a:solidFill>
                  <a:srgbClr val="FFFFFF"/>
                </a:solidFill>
                <a:latin typeface="Book Antiqua"/>
                <a:ea typeface="Book Antiqua"/>
                <a:cs typeface="Book Antiqua"/>
                <a:sym typeface="Book Antiqua"/>
              </a:defRPr>
            </a:pPr>
            <a:r>
              <a:t> and Naomi</a:t>
            </a:r>
          </a:p>
          <a:p>
            <a:pPr defTabSz="2438400">
              <a:lnSpc>
                <a:spcPct val="90000"/>
              </a:lnSpc>
              <a:defRPr sz="12000">
                <a:solidFill>
                  <a:srgbClr val="FFFFFF"/>
                </a:solidFill>
                <a:latin typeface="Book Antiqua"/>
                <a:ea typeface="Book Antiqua"/>
                <a:cs typeface="Book Antiqua"/>
                <a:sym typeface="Book Antiqua"/>
              </a:defRPr>
            </a:pPr>
          </a:p>
          <a:p>
            <a:pPr algn="l" defTabSz="2438400">
              <a:lnSpc>
                <a:spcPct val="90000"/>
              </a:lnSpc>
              <a:defRPr sz="12000">
                <a:solidFill>
                  <a:srgbClr val="FFFFFF"/>
                </a:solidFill>
                <a:latin typeface="Book Antiqua"/>
                <a:ea typeface="Book Antiqua"/>
                <a:cs typeface="Book Antiqua"/>
                <a:sym typeface="Book Antiqua"/>
              </a:defRPr>
            </a:pPr>
            <a:r>
              <a:t>Ruth is also called valiant by Boaz</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biblical diagram six acts.jpeg" descr="biblical diagram six acts.jpeg"/>
          <p:cNvPicPr>
            <a:picLocks noChangeAspect="1"/>
          </p:cNvPicPr>
          <p:nvPr/>
        </p:nvPicPr>
        <p:blipFill>
          <a:blip r:embed="rId2">
            <a:extLst/>
          </a:blip>
          <a:stretch>
            <a:fillRect/>
          </a:stretch>
        </p:blipFill>
        <p:spPr>
          <a:xfrm>
            <a:off x="3128610" y="334118"/>
            <a:ext cx="16190750" cy="12609332"/>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Acts 10:9-16…"/>
          <p:cNvSpPr txBox="1"/>
          <p:nvPr>
            <p:ph type="title"/>
          </p:nvPr>
        </p:nvSpPr>
        <p:spPr>
          <a:xfrm>
            <a:off x="16392360" y="474001"/>
            <a:ext cx="7367343" cy="12593441"/>
          </a:xfrm>
          <a:prstGeom prst="rect">
            <a:avLst/>
          </a:prstGeom>
        </p:spPr>
        <p:txBody>
          <a:bodyPr/>
          <a:lstStyle/>
          <a:p>
            <a:pPr defTabSz="1097279">
              <a:defRPr spc="-57" sz="5760"/>
            </a:pPr>
            <a:r>
              <a:t>Acts 10:9-16</a:t>
            </a:r>
          </a:p>
          <a:p>
            <a:pPr defTabSz="1097279">
              <a:defRPr spc="-57" sz="5760"/>
            </a:pPr>
            <a:r>
              <a:t>“Then he heard a voice saying , “Get up, Peter; kill and eat.” But Peter said, “By no means, Lord: for I have never eaten anything that is profane or unclean.” The voice said to him again, a second time, “What God has made clean, you must not call profane.” This happened three times.</a:t>
            </a:r>
          </a:p>
        </p:txBody>
      </p:sp>
      <p:pic>
        <p:nvPicPr>
          <p:cNvPr id="339" name="peters-vision.jpg" descr="peters-vision.jpg"/>
          <p:cNvPicPr>
            <a:picLocks noChangeAspect="1"/>
          </p:cNvPicPr>
          <p:nvPr/>
        </p:nvPicPr>
        <p:blipFill>
          <a:blip r:embed="rId2">
            <a:extLst/>
          </a:blip>
          <a:stretch>
            <a:fillRect/>
          </a:stretch>
        </p:blipFill>
        <p:spPr>
          <a:xfrm>
            <a:off x="73459" y="552432"/>
            <a:ext cx="16065565" cy="11617411"/>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Men arrive from Cornelius: a centurion of the Italian Cohort, as it was called. He was a devout man who feared God with all his household; he gave alms generously to the people and prayed constantly to God. The Spirit tells Peter to go with them. (Acts 1"/>
          <p:cNvSpPr txBox="1"/>
          <p:nvPr>
            <p:ph type="title"/>
          </p:nvPr>
        </p:nvSpPr>
        <p:spPr>
          <a:prstGeom prst="rect">
            <a:avLst/>
          </a:prstGeom>
        </p:spPr>
        <p:txBody>
          <a:bodyPr/>
          <a:lstStyle>
            <a:lvl1pPr defTabSz="2048255">
              <a:defRPr spc="-107" sz="10752"/>
            </a:lvl1pPr>
          </a:lstStyle>
          <a:p>
            <a:pPr/>
            <a:r>
              <a:t>Men arrive from Cornelius: a centurion of the Italian Cohort, as it was called. He was a devout man who feared God with all his household; he gave alms generously to the people and prayed constantly to God. The Spirit tells Peter to go with them. (Acts 10)</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Acts 10:45-48…"/>
          <p:cNvSpPr txBox="1"/>
          <p:nvPr>
            <p:ph type="title"/>
          </p:nvPr>
        </p:nvSpPr>
        <p:spPr>
          <a:prstGeom prst="rect">
            <a:avLst/>
          </a:prstGeom>
        </p:spPr>
        <p:txBody>
          <a:bodyPr/>
          <a:lstStyle/>
          <a:p>
            <a:pPr defTabSz="1901951">
              <a:defRPr spc="-75" sz="7565"/>
            </a:pPr>
            <a:r>
              <a:t>Acts 10:45-48</a:t>
            </a:r>
          </a:p>
          <a:p>
            <a:pPr defTabSz="1901951">
              <a:defRPr spc="-75" sz="7565"/>
            </a:pPr>
          </a:p>
          <a:p>
            <a:pPr defTabSz="356615">
              <a:spcBef>
                <a:spcPts val="900"/>
              </a:spcBef>
              <a:defRPr spc="0" sz="7565"/>
            </a:pPr>
            <a:r>
              <a:rPr baseline="31999"/>
              <a:t>45 </a:t>
            </a:r>
            <a:r>
              <a:t>The circumcised believers who had come with Peter were astonished that the gift of the Holy Spirit had been poured out even on Gentiles. </a:t>
            </a:r>
            <a:r>
              <a:rPr baseline="31999"/>
              <a:t>46 </a:t>
            </a:r>
            <a:r>
              <a:t>For they heard them speaking in tongues and praising God.</a:t>
            </a:r>
          </a:p>
          <a:p>
            <a:pPr defTabSz="356615">
              <a:spcBef>
                <a:spcPts val="900"/>
              </a:spcBef>
              <a:defRPr spc="0" sz="7565"/>
            </a:pPr>
            <a:r>
              <a:t>Then Peter said, </a:t>
            </a:r>
            <a:r>
              <a:rPr baseline="31999"/>
              <a:t>47 </a:t>
            </a:r>
            <a:r>
              <a:t>“Surely no one can stand in the way of their being baptized with water. They have received the Holy Spirit just as we have.” </a:t>
            </a:r>
            <a:r>
              <a:rPr baseline="31999"/>
              <a:t>48 </a:t>
            </a:r>
            <a:r>
              <a:t>So he ordered that they be baptized in the name of Jesus Christ. Then they asked Peter to stay with them for a few days.</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Gentiles were considered by Jews to be:…"/>
          <p:cNvSpPr txBox="1"/>
          <p:nvPr>
            <p:ph type="title"/>
          </p:nvPr>
        </p:nvSpPr>
        <p:spPr>
          <a:prstGeom prst="rect">
            <a:avLst/>
          </a:prstGeom>
        </p:spPr>
        <p:txBody>
          <a:bodyPr/>
          <a:lstStyle/>
          <a:p>
            <a:pPr defTabSz="1633727">
              <a:defRPr spc="-85" sz="8576"/>
            </a:pPr>
            <a:r>
              <a:t>Gentiles were considered by Jews to be:</a:t>
            </a:r>
          </a:p>
          <a:p>
            <a:pPr defTabSz="1633727">
              <a:defRPr spc="-85" sz="8576"/>
            </a:pPr>
            <a:r>
              <a:t>-idolatrous</a:t>
            </a:r>
          </a:p>
          <a:p>
            <a:pPr defTabSz="1633727">
              <a:defRPr spc="-85" sz="8576"/>
            </a:pPr>
            <a:r>
              <a:t>-impure</a:t>
            </a:r>
          </a:p>
          <a:p>
            <a:pPr defTabSz="1633727">
              <a:defRPr spc="-85" sz="8576"/>
            </a:pPr>
            <a:r>
              <a:t>-ruled by degrading passions</a:t>
            </a:r>
          </a:p>
          <a:p>
            <a:pPr defTabSz="1633727">
              <a:defRPr spc="-85" sz="8576"/>
            </a:pPr>
            <a:r>
              <a:t>-sexually immoral and violent</a:t>
            </a:r>
          </a:p>
          <a:p>
            <a:pPr defTabSz="1633727">
              <a:defRPr spc="-85" sz="8576"/>
            </a:pPr>
            <a:r>
              <a:t>-filled with injustice</a:t>
            </a:r>
          </a:p>
          <a:p>
            <a:pPr defTabSz="1633727">
              <a:defRPr spc="-85" sz="8576"/>
            </a:pPr>
            <a:r>
              <a:t>-greedy and envious</a:t>
            </a:r>
          </a:p>
          <a:p>
            <a:pPr defTabSz="1633727">
              <a:defRPr spc="-85" sz="8576"/>
            </a:pPr>
            <a:r>
              <a:t>-haughty and boastful</a:t>
            </a:r>
          </a:p>
          <a:p>
            <a:pPr defTabSz="1633727">
              <a:defRPr spc="-85" sz="8576"/>
            </a:pPr>
            <a:r>
              <a:t>-crafty and full of deceit</a:t>
            </a:r>
          </a:p>
          <a:p>
            <a:pPr defTabSz="1633727">
              <a:defRPr spc="-85" sz="8576"/>
            </a:pPr>
            <a:r>
              <a:t>-faithless and ruthless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eformed Hermeneutical Principles…"/>
          <p:cNvSpPr txBox="1"/>
          <p:nvPr>
            <p:ph type="title"/>
          </p:nvPr>
        </p:nvSpPr>
        <p:spPr>
          <a:xfrm>
            <a:off x="437728" y="474000"/>
            <a:ext cx="23321976" cy="12593443"/>
          </a:xfrm>
          <a:prstGeom prst="rect">
            <a:avLst/>
          </a:prstGeom>
        </p:spPr>
        <p:txBody>
          <a:bodyPr/>
          <a:lstStyle/>
          <a:p>
            <a:pPr>
              <a:defRPr spc="-200"/>
            </a:pPr>
            <a:r>
              <a:t>Reformed Hermeneutical Principles</a:t>
            </a:r>
          </a:p>
          <a:p>
            <a:pPr>
              <a:defRPr spc="-200"/>
            </a:pPr>
            <a:r>
              <a:t>1. Discern the context within the </a:t>
            </a:r>
          </a:p>
          <a:p>
            <a:pPr>
              <a:defRPr spc="-200"/>
            </a:pPr>
            <a:r>
              <a:t>    biblical narrative.</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Acts 15…"/>
          <p:cNvSpPr txBox="1"/>
          <p:nvPr>
            <p:ph type="title"/>
          </p:nvPr>
        </p:nvSpPr>
        <p:spPr>
          <a:prstGeom prst="rect">
            <a:avLst/>
          </a:prstGeom>
        </p:spPr>
        <p:txBody>
          <a:bodyPr/>
          <a:lstStyle/>
          <a:p>
            <a:pPr>
              <a:defRPr spc="-96" sz="9600"/>
            </a:pPr>
            <a:r>
              <a:t>Acts 15</a:t>
            </a:r>
          </a:p>
          <a:p>
            <a:pPr>
              <a:defRPr spc="-96" sz="9600"/>
            </a:pPr>
            <a:r>
              <a:t>A council in Jerusalem to determine:</a:t>
            </a:r>
          </a:p>
          <a:p>
            <a:pPr>
              <a:defRPr spc="-96" sz="9600"/>
            </a:pPr>
          </a:p>
          <a:p>
            <a:pPr>
              <a:defRPr spc="-96" sz="9600"/>
            </a:pPr>
            <a:r>
              <a:t>-Should immoral Gentiles be allowed into the community without being circumcised?</a:t>
            </a:r>
          </a:p>
          <a:p>
            <a:pPr>
              <a:defRPr spc="-96" sz="9600"/>
            </a:pPr>
          </a:p>
          <a:p>
            <a:pPr>
              <a:defRPr spc="-96" sz="9600"/>
            </a:pPr>
            <a:r>
              <a:t>(circumcision was a sign they had given up their idolatrous and immoral lifestyle)</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he Pharisees: according to the law of Moses they have to be baptized (this is what the scriptures say).…"/>
          <p:cNvSpPr txBox="1"/>
          <p:nvPr>
            <p:ph type="title"/>
          </p:nvPr>
        </p:nvSpPr>
        <p:spPr>
          <a:prstGeom prst="rect">
            <a:avLst/>
          </a:prstGeom>
        </p:spPr>
        <p:txBody>
          <a:bodyPr/>
          <a:lstStyle/>
          <a:p>
            <a:pPr defTabSz="2243327">
              <a:defRPr spc="-88" sz="8832"/>
            </a:pPr>
          </a:p>
          <a:p>
            <a:pPr defTabSz="2243327">
              <a:defRPr spc="-88" sz="8832"/>
            </a:pPr>
            <a:r>
              <a:rPr>
                <a:solidFill>
                  <a:schemeClr val="accent4">
                    <a:lumOff val="10049"/>
                  </a:schemeClr>
                </a:solidFill>
              </a:rPr>
              <a:t>The Pharisees</a:t>
            </a:r>
            <a:r>
              <a:t>: according to the law of Moses they have to be baptized (this is what the scriptures say).</a:t>
            </a:r>
          </a:p>
          <a:p>
            <a:pPr defTabSz="2243327">
              <a:defRPr spc="-88" sz="8832"/>
            </a:pPr>
          </a:p>
          <a:p>
            <a:pPr defTabSz="2243327">
              <a:defRPr spc="-88" sz="8832"/>
            </a:pPr>
            <a:r>
              <a:rPr>
                <a:solidFill>
                  <a:schemeClr val="accent4">
                    <a:lumOff val="10049"/>
                  </a:schemeClr>
                </a:solidFill>
              </a:rPr>
              <a:t>Peter, Barnabas, Paul:</a:t>
            </a:r>
            <a:r>
              <a:t> the Holy Spirit is working through these Gentiles and they should be welcomed in without imposing circumcision (this is what the Spirit is telling us).</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If Acts is our model, then any decisions we struggle through as a community need to include:…"/>
          <p:cNvSpPr txBox="1"/>
          <p:nvPr>
            <p:ph type="title"/>
          </p:nvPr>
        </p:nvSpPr>
        <p:spPr>
          <a:prstGeom prst="rect">
            <a:avLst/>
          </a:prstGeom>
        </p:spPr>
        <p:txBody>
          <a:bodyPr/>
          <a:lstStyle/>
          <a:p>
            <a:pPr>
              <a:defRPr spc="-96" sz="9600"/>
            </a:pPr>
            <a:r>
              <a:t>If Acts is our model, then any decisions we struggle through as a community need to include: </a:t>
            </a:r>
          </a:p>
          <a:p>
            <a:pPr>
              <a:defRPr spc="-96" sz="9600"/>
            </a:pPr>
            <a:r>
              <a:t>1. The sharing of stories. </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If Acts is our model, then any decisions we struggle through as a community need to include:…"/>
          <p:cNvSpPr txBox="1"/>
          <p:nvPr>
            <p:ph type="title"/>
          </p:nvPr>
        </p:nvSpPr>
        <p:spPr>
          <a:prstGeom prst="rect">
            <a:avLst/>
          </a:prstGeom>
        </p:spPr>
        <p:txBody>
          <a:bodyPr/>
          <a:lstStyle/>
          <a:p>
            <a:pPr>
              <a:defRPr spc="-96" sz="9600"/>
            </a:pPr>
            <a:r>
              <a:t>If Acts is our model, then any decisions we struggle through as a community need to include: </a:t>
            </a:r>
          </a:p>
          <a:p>
            <a:pPr>
              <a:defRPr spc="-96" sz="9600"/>
            </a:pPr>
            <a:r>
              <a:t>1. The sharing of stories. </a:t>
            </a:r>
          </a:p>
          <a:p>
            <a:pPr>
              <a:defRPr spc="-96" sz="9600"/>
            </a:pPr>
            <a:r>
              <a:t>2. The sharing of food and the creation of community. </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If Acts is our model, then any decisions we struggle through as a community need to include:…"/>
          <p:cNvSpPr txBox="1"/>
          <p:nvPr>
            <p:ph type="title"/>
          </p:nvPr>
        </p:nvSpPr>
        <p:spPr>
          <a:prstGeom prst="rect">
            <a:avLst/>
          </a:prstGeom>
        </p:spPr>
        <p:txBody>
          <a:bodyPr/>
          <a:lstStyle/>
          <a:p>
            <a:pPr defTabSz="2145791">
              <a:defRPr spc="-84" sz="8448"/>
            </a:pPr>
            <a:r>
              <a:t>If Acts is our model, then any decisions we struggle through as a community need to include: </a:t>
            </a:r>
          </a:p>
          <a:p>
            <a:pPr defTabSz="2145791">
              <a:defRPr spc="-84" sz="8448"/>
            </a:pPr>
            <a:r>
              <a:t>1. The sharing of stories. </a:t>
            </a:r>
          </a:p>
          <a:p>
            <a:pPr defTabSz="2145791">
              <a:defRPr spc="-84" sz="8448"/>
            </a:pPr>
            <a:r>
              <a:t>2. The sharing of food and the creation of community. </a:t>
            </a:r>
          </a:p>
          <a:p>
            <a:pPr defTabSz="2145791">
              <a:defRPr spc="-84" sz="8448"/>
            </a:pPr>
            <a:r>
              <a:t>3. The discernment of where the Spirit is working: where generosity, faithfulness and the fruit of the Spirit are evident in the lives of all believers.</a:t>
            </a:r>
          </a:p>
          <a:p>
            <a:pPr defTabSz="2145791">
              <a:defRPr spc="-84" sz="8448"/>
            </a:pPr>
            <a:r>
              <a:t>4. Discernment about how we interpret Scripture in light of these experiences. </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Torn: Rescuing the Gospel from the Gays-vs-Christians Debate…"/>
          <p:cNvSpPr txBox="1"/>
          <p:nvPr>
            <p:ph type="title"/>
          </p:nvPr>
        </p:nvSpPr>
        <p:spPr>
          <a:xfrm>
            <a:off x="8501757" y="474000"/>
            <a:ext cx="15257945" cy="12593443"/>
          </a:xfrm>
          <a:prstGeom prst="rect">
            <a:avLst/>
          </a:prstGeom>
        </p:spPr>
        <p:txBody>
          <a:bodyPr/>
          <a:lstStyle/>
          <a:p>
            <a:pPr>
              <a:defRPr i="1" spc="-200"/>
            </a:pPr>
            <a:r>
              <a:t>Torn: Rescuing the Gospel from the Gays-vs-Christians Debate</a:t>
            </a:r>
            <a:r>
              <a:rPr i="0"/>
              <a:t> </a:t>
            </a:r>
            <a:endParaRPr i="0"/>
          </a:p>
          <a:p>
            <a:pPr>
              <a:defRPr spc="-200"/>
            </a:pPr>
            <a:r>
              <a:t>by Justin Lee</a:t>
            </a:r>
          </a:p>
        </p:txBody>
      </p:sp>
      <p:pic>
        <p:nvPicPr>
          <p:cNvPr id="358" name="Torn.jpg" descr="Torn.jpg"/>
          <p:cNvPicPr>
            <a:picLocks noChangeAspect="1"/>
          </p:cNvPicPr>
          <p:nvPr/>
        </p:nvPicPr>
        <p:blipFill>
          <a:blip r:embed="rId2">
            <a:extLst/>
          </a:blip>
          <a:stretch>
            <a:fillRect/>
          </a:stretch>
        </p:blipFill>
        <p:spPr>
          <a:xfrm>
            <a:off x="628280" y="690874"/>
            <a:ext cx="6249034" cy="12334252"/>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Changing Our Mind…"/>
          <p:cNvSpPr txBox="1"/>
          <p:nvPr>
            <p:ph type="title"/>
          </p:nvPr>
        </p:nvSpPr>
        <p:spPr>
          <a:xfrm>
            <a:off x="9671711" y="474000"/>
            <a:ext cx="14087992" cy="12593443"/>
          </a:xfrm>
          <a:prstGeom prst="rect">
            <a:avLst/>
          </a:prstGeom>
        </p:spPr>
        <p:txBody>
          <a:bodyPr/>
          <a:lstStyle/>
          <a:p>
            <a:pPr>
              <a:defRPr i="1"/>
            </a:pPr>
          </a:p>
          <a:p>
            <a:pPr>
              <a:defRPr i="1" spc="-200"/>
            </a:pPr>
            <a:r>
              <a:t>Changing Our Mind</a:t>
            </a:r>
          </a:p>
          <a:p>
            <a:pPr/>
            <a:endParaRPr i="1"/>
          </a:p>
          <a:p>
            <a:pPr>
              <a:defRPr spc="-200"/>
            </a:pPr>
            <a:r>
              <a:t>by David P. Gushee</a:t>
            </a:r>
          </a:p>
        </p:txBody>
      </p:sp>
      <p:pic>
        <p:nvPicPr>
          <p:cNvPr id="361" name="Gushee.jpg" descr="Gushee.jpg"/>
          <p:cNvPicPr>
            <a:picLocks noChangeAspect="1"/>
          </p:cNvPicPr>
          <p:nvPr/>
        </p:nvPicPr>
        <p:blipFill>
          <a:blip r:embed="rId2">
            <a:extLst/>
          </a:blip>
          <a:stretch>
            <a:fillRect/>
          </a:stretch>
        </p:blipFill>
        <p:spPr>
          <a:xfrm>
            <a:off x="651562" y="420868"/>
            <a:ext cx="8469585" cy="12699708"/>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The Hesed Project…"/>
          <p:cNvSpPr txBox="1"/>
          <p:nvPr>
            <p:ph type="title"/>
          </p:nvPr>
        </p:nvSpPr>
        <p:spPr>
          <a:xfrm>
            <a:off x="437728" y="474000"/>
            <a:ext cx="23321976" cy="12593443"/>
          </a:xfrm>
          <a:prstGeom prst="rect">
            <a:avLst/>
          </a:prstGeom>
        </p:spPr>
        <p:txBody>
          <a:bodyPr/>
          <a:lstStyle/>
          <a:p>
            <a:pPr algn="ctr" defTabSz="2340862">
              <a:defRPr spc="-199" sz="12200"/>
            </a:pPr>
            <a:r>
              <a:t>The Hesed Project</a:t>
            </a:r>
          </a:p>
          <a:p>
            <a:pPr algn="ctr" defTabSz="2340862">
              <a:defRPr spc="-122" sz="12200"/>
            </a:pPr>
          </a:p>
          <a:p>
            <a:pPr algn="ctr" defTabSz="2340862">
              <a:defRPr i="1" spc="-199" sz="12200"/>
            </a:pPr>
            <a:r>
              <a:t>resources and stories about faith, sexuality and gender identity</a:t>
            </a:r>
          </a:p>
          <a:p>
            <a:pPr algn="ctr" defTabSz="2340862">
              <a:defRPr i="1" spc="-122" sz="12200"/>
            </a:pPr>
          </a:p>
          <a:p>
            <a:pPr algn="ctr" defTabSz="2340862">
              <a:defRPr i="1" spc="-199" sz="12200"/>
            </a:pPr>
            <a:r>
              <a:t>https://www.hesedprojectcrc.org/</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All One Body…"/>
          <p:cNvSpPr txBox="1"/>
          <p:nvPr>
            <p:ph type="title"/>
          </p:nvPr>
        </p:nvSpPr>
        <p:spPr>
          <a:xfrm>
            <a:off x="437728" y="474000"/>
            <a:ext cx="23321976" cy="12593443"/>
          </a:xfrm>
          <a:prstGeom prst="rect">
            <a:avLst/>
          </a:prstGeom>
        </p:spPr>
        <p:txBody>
          <a:bodyPr/>
          <a:lstStyle/>
          <a:p>
            <a:pPr algn="ctr" defTabSz="2340862">
              <a:defRPr spc="-199" sz="12200"/>
            </a:pPr>
            <a:r>
              <a:t>All One Body</a:t>
            </a:r>
          </a:p>
          <a:p>
            <a:pPr algn="ctr" defTabSz="2340862">
              <a:defRPr spc="-122" sz="12200"/>
            </a:pPr>
          </a:p>
          <a:p>
            <a:pPr algn="ctr" defTabSz="2340862">
              <a:defRPr spc="-199" sz="12200"/>
            </a:pPr>
            <a:r>
              <a:t>-videos by pastors and scholars responding to the Human Sexuality Report</a:t>
            </a:r>
          </a:p>
          <a:p>
            <a:pPr algn="ctr" defTabSz="2340862">
              <a:defRPr spc="-122" sz="12200"/>
            </a:pPr>
          </a:p>
          <a:p>
            <a:pPr algn="ctr" defTabSz="2340862">
              <a:defRPr spc="-199" sz="12200"/>
            </a:pPr>
            <a:r>
              <a:t>https://www.allonebody.org/</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www.bibleremixed.ca…"/>
          <p:cNvSpPr txBox="1"/>
          <p:nvPr>
            <p:ph type="title"/>
          </p:nvPr>
        </p:nvSpPr>
        <p:spPr>
          <a:xfrm>
            <a:off x="390015" y="578321"/>
            <a:ext cx="23127686" cy="12764441"/>
          </a:xfrm>
          <a:prstGeom prst="rect">
            <a:avLst/>
          </a:prstGeom>
        </p:spPr>
        <p:txBody>
          <a:bodyPr anchor="ctr"/>
          <a:lstStyle/>
          <a:p>
            <a:pPr algn="ctr" defTabSz="564642">
              <a:defRPr sz="9072"/>
            </a:pPr>
            <a:r>
              <a:t>www.bibleremixed.ca</a:t>
            </a:r>
          </a:p>
          <a:p>
            <a:pPr algn="ctr" defTabSz="564642">
              <a:defRPr sz="9072"/>
            </a:pPr>
          </a:p>
          <a:p>
            <a:pPr algn="ctr" defTabSz="564642">
              <a:defRPr sz="9072"/>
            </a:pPr>
            <a:r>
              <a:t>https://www.bibleremixed.ca/links-to-online-articles-and-sermons</a:t>
            </a:r>
          </a:p>
          <a:p>
            <a:pPr algn="ctr" defTabSz="564642">
              <a:defRPr i="1" sz="9072"/>
            </a:pPr>
          </a:p>
          <a:p>
            <a:pPr algn="ctr" defTabSz="564642">
              <a:defRPr i="1" sz="9072"/>
            </a:pPr>
            <a:r>
              <a:rPr b="1"/>
              <a:t>Romans Disarmed: Resisting Empire, Demanding Justice</a:t>
            </a:r>
            <a:r>
              <a:t> </a:t>
            </a:r>
          </a:p>
          <a:p>
            <a:pPr algn="ctr" defTabSz="564642">
              <a:defRPr i="1" sz="9072"/>
            </a:pPr>
            <a:r>
              <a:rPr i="0"/>
              <a:t>by Sylvia Keesmaat and Brian Walsh. Chapter 9 is on sexuality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Reformed Hermeneutical Principles…"/>
          <p:cNvSpPr txBox="1"/>
          <p:nvPr>
            <p:ph type="title"/>
          </p:nvPr>
        </p:nvSpPr>
        <p:spPr>
          <a:xfrm>
            <a:off x="437728" y="474000"/>
            <a:ext cx="23321976" cy="12593443"/>
          </a:xfrm>
          <a:prstGeom prst="rect">
            <a:avLst/>
          </a:prstGeom>
        </p:spPr>
        <p:txBody>
          <a:bodyPr/>
          <a:lstStyle/>
          <a:p>
            <a:pPr>
              <a:defRPr spc="-200"/>
            </a:pPr>
            <a:r>
              <a:t>Reformed Hermeneutical Principles</a:t>
            </a:r>
          </a:p>
          <a:p>
            <a:pPr>
              <a:defRPr spc="-200"/>
            </a:pPr>
            <a:r>
              <a:t>1. Discern the context in the </a:t>
            </a:r>
          </a:p>
          <a:p>
            <a:pPr>
              <a:defRPr spc="-200"/>
            </a:pPr>
            <a:r>
              <a:t>     biblical narrative.</a:t>
            </a:r>
          </a:p>
          <a:p>
            <a:pPr>
              <a:defRPr spc="-200"/>
            </a:pPr>
            <a:r>
              <a:t>2. Discern the historical context.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formed Hermeneutical Principles…"/>
          <p:cNvSpPr txBox="1"/>
          <p:nvPr>
            <p:ph type="title"/>
          </p:nvPr>
        </p:nvSpPr>
        <p:spPr>
          <a:xfrm>
            <a:off x="437728" y="474000"/>
            <a:ext cx="23321976" cy="12593443"/>
          </a:xfrm>
          <a:prstGeom prst="rect">
            <a:avLst/>
          </a:prstGeom>
        </p:spPr>
        <p:txBody>
          <a:bodyPr/>
          <a:lstStyle/>
          <a:p>
            <a:pPr defTabSz="1853183">
              <a:defRPr spc="-99" sz="9700"/>
            </a:pPr>
            <a:r>
              <a:t>Reformed Hermeneutical Principles</a:t>
            </a:r>
            <a:endParaRPr spc="-97"/>
          </a:p>
          <a:p>
            <a:pPr defTabSz="1853183">
              <a:defRPr spc="-99" sz="9700"/>
            </a:pPr>
            <a:r>
              <a:t>1. Discern the context in the biblical </a:t>
            </a:r>
            <a:endParaRPr spc="-97"/>
          </a:p>
          <a:p>
            <a:pPr defTabSz="1853183">
              <a:defRPr spc="-99" sz="9700"/>
            </a:pPr>
            <a:r>
              <a:t>     narrative.</a:t>
            </a:r>
            <a:endParaRPr spc="-97"/>
          </a:p>
          <a:p>
            <a:pPr defTabSz="1853183">
              <a:defRPr spc="-99" sz="9700"/>
            </a:pPr>
            <a:r>
              <a:t>2. Discern the historical context.</a:t>
            </a:r>
            <a:endParaRPr spc="-97"/>
          </a:p>
          <a:p>
            <a:pPr defTabSz="1853183">
              <a:defRPr spc="-99" sz="9700"/>
            </a:pPr>
            <a:r>
              <a:t>3. Pay close attention to the meaning of the</a:t>
            </a:r>
            <a:endParaRPr spc="-97"/>
          </a:p>
          <a:p>
            <a:pPr defTabSz="1853183">
              <a:defRPr spc="-99" sz="9700"/>
            </a:pPr>
            <a:r>
              <a:t>      text (ie. individual words and textual </a:t>
            </a:r>
            <a:endParaRPr spc="-97"/>
          </a:p>
          <a:p>
            <a:pPr defTabSz="1853183">
              <a:defRPr spc="-99" sz="9700"/>
            </a:pPr>
            <a:r>
              <a:t>      context).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a:ea typeface="Helvetica"/>
        <a:cs typeface="Helvetica"/>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4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a:ea typeface="Helvetica"/>
        <a:cs typeface="Helvetica"/>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4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